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notesSlides/notesSlide2.xml" ContentType="application/vnd.openxmlformats-officedocument.presentationml.notesSl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theme/themeOverride12.xml" ContentType="application/vnd.openxmlformats-officedocument.themeOverride+xml"/>
  <Override PartName="/ppt/charts/chart15.xml" ContentType="application/vnd.openxmlformats-officedocument.drawingml.chart+xml"/>
  <Override PartName="/ppt/theme/themeOverride1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0" r:id="rId1"/>
  </p:sldMasterIdLst>
  <p:notesMasterIdLst>
    <p:notesMasterId r:id="rId9"/>
  </p:notesMasterIdLst>
  <p:handoutMasterIdLst>
    <p:handoutMasterId r:id="rId10"/>
  </p:handoutMasterIdLst>
  <p:sldIdLst>
    <p:sldId id="312" r:id="rId2"/>
    <p:sldId id="318" r:id="rId3"/>
    <p:sldId id="313" r:id="rId4"/>
    <p:sldId id="314" r:id="rId5"/>
    <p:sldId id="319" r:id="rId6"/>
    <p:sldId id="316" r:id="rId7"/>
    <p:sldId id="317" r:id="rId8"/>
  </p:sldIdLst>
  <p:sldSz cx="9144000" cy="6858000" type="screen4x3"/>
  <p:notesSz cx="6834188" cy="99790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огвинова" initials="О.В.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6699FF"/>
    <a:srgbClr val="3399FF"/>
    <a:srgbClr val="2ED0E6"/>
    <a:srgbClr val="9FF6FF"/>
    <a:srgbClr val="DDDDDD"/>
    <a:srgbClr val="F8F8F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13" autoAdjust="0"/>
    <p:restoredTop sz="91223" autoAdjust="0"/>
  </p:normalViewPr>
  <p:slideViewPr>
    <p:cSldViewPr>
      <p:cViewPr varScale="1">
        <p:scale>
          <a:sx n="77" d="100"/>
          <a:sy n="77" d="100"/>
        </p:scale>
        <p:origin x="-132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130" y="-102"/>
      </p:cViewPr>
      <p:guideLst>
        <p:guide orient="horz" pos="3142"/>
        <p:guide pos="2152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9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0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2.xlsx"/><Relationship Id="rId1" Type="http://schemas.openxmlformats.org/officeDocument/2006/relationships/themeOverride" Target="../theme/themeOverride1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13.xlsx"/><Relationship Id="rId1" Type="http://schemas.openxmlformats.org/officeDocument/2006/relationships/themeOverride" Target="../theme/themeOverrid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2;&#1046;&#1047;%20&#1043;&#1056;&#1040;&#1060;&#1048;&#1050;&#1048;\&#1043;&#1056;&#1040;&#1060;&#1048;&#1050;&#1048;%204%20&#1082;&#1074;&#1072;&#1088;&#1090;&#1072;&#1083;-&#1085;&#1086;&#1074;&#1099;&#1081;11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&#1062;&#1046;&#1047;%20&#1043;&#1056;&#1040;&#1060;&#1048;&#1050;&#1048;\&#1043;&#1056;&#1040;&#1060;&#1048;&#1050;&#1048;%204%20&#1082;&#1074;&#1072;&#1088;&#1090;&#1072;&#1083;-&#1085;&#1086;&#1074;&#1099;&#1081;11.xls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2.xlsx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3.xlsx"/><Relationship Id="rId1" Type="http://schemas.openxmlformats.org/officeDocument/2006/relationships/themeOverride" Target="../theme/themeOverride3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4.xlsx"/><Relationship Id="rId1" Type="http://schemas.openxmlformats.org/officeDocument/2006/relationships/themeOverride" Target="../theme/themeOverride4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/>
              <a:t>Изменение объёма выдачи ЦЖЗ и кредитных средств
 с начала функционирования НИС</a:t>
            </a:r>
          </a:p>
        </c:rich>
      </c:tx>
      <c:layout>
        <c:manualLayout>
          <c:xMode val="edge"/>
          <c:yMode val="edge"/>
          <c:x val="0.25427872860635697"/>
          <c:y val="3.508771929824561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150702648825887"/>
          <c:y val="0.15762800651868988"/>
          <c:w val="0.84670812230403625"/>
          <c:h val="0.64863830907511399"/>
        </c:manualLayout>
      </c:layout>
      <c:lineChart>
        <c:grouping val="standard"/>
        <c:varyColors val="0"/>
        <c:ser>
          <c:idx val="0"/>
          <c:order val="0"/>
          <c:tx>
            <c:strRef>
              <c:f>'1'!$D$5</c:f>
              <c:strCache>
                <c:ptCount val="1"/>
                <c:pt idx="0">
                  <c:v>ЦЖЗ</c:v>
                </c:pt>
              </c:strCache>
            </c:strRef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circl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.38567087339664369"/>
                  <c:y val="-0.27638999010654508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Средства ЦЖЗ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0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'1'!$A$14:$A$38</c:f>
              <c:strCache>
                <c:ptCount val="25"/>
                <c:pt idx="0">
                  <c:v>I кв. 2011</c:v>
                </c:pt>
                <c:pt idx="1">
                  <c:v>II кв. 2011</c:v>
                </c:pt>
                <c:pt idx="2">
                  <c:v> III кв. 2011</c:v>
                </c:pt>
                <c:pt idx="3">
                  <c:v> IV кв. 2011</c:v>
                </c:pt>
                <c:pt idx="4">
                  <c:v> I кв. 2012</c:v>
                </c:pt>
                <c:pt idx="5">
                  <c:v> II кв. 2012</c:v>
                </c:pt>
                <c:pt idx="6">
                  <c:v>III кв. 2012</c:v>
                </c:pt>
                <c:pt idx="7">
                  <c:v> IV кв. 2012</c:v>
                </c:pt>
                <c:pt idx="8">
                  <c:v> I кв. 2013</c:v>
                </c:pt>
                <c:pt idx="9">
                  <c:v> II кв. 2013</c:v>
                </c:pt>
                <c:pt idx="10">
                  <c:v> III кв. 2013</c:v>
                </c:pt>
                <c:pt idx="11">
                  <c:v> IV кв. 2013</c:v>
                </c:pt>
                <c:pt idx="12">
                  <c:v> I кв. 2014</c:v>
                </c:pt>
                <c:pt idx="13">
                  <c:v> II кв. 2014</c:v>
                </c:pt>
                <c:pt idx="14">
                  <c:v>III кв. 2014</c:v>
                </c:pt>
                <c:pt idx="15">
                  <c:v>IV кв. 2014</c:v>
                </c:pt>
                <c:pt idx="16">
                  <c:v> I кв. 2015</c:v>
                </c:pt>
                <c:pt idx="17">
                  <c:v> II кв. 2015</c:v>
                </c:pt>
                <c:pt idx="18">
                  <c:v> III кв. 2015</c:v>
                </c:pt>
                <c:pt idx="19">
                  <c:v>IV кв.2015</c:v>
                </c:pt>
                <c:pt idx="20">
                  <c:v> I кв. 2016</c:v>
                </c:pt>
                <c:pt idx="21">
                  <c:v> II кв. 2016</c:v>
                </c:pt>
                <c:pt idx="22">
                  <c:v> III кв. 2016</c:v>
                </c:pt>
                <c:pt idx="23">
                  <c:v> IV кв. 2016</c:v>
                </c:pt>
                <c:pt idx="24">
                  <c:v> I кв. 2017</c:v>
                </c:pt>
              </c:strCache>
            </c:strRef>
          </c:cat>
          <c:val>
            <c:numRef>
              <c:f>'1'!$D$14:$D$38</c:f>
              <c:numCache>
                <c:formatCode>#,##0</c:formatCode>
                <c:ptCount val="25"/>
                <c:pt idx="0">
                  <c:v>5449858045</c:v>
                </c:pt>
                <c:pt idx="1">
                  <c:v>7354511852</c:v>
                </c:pt>
                <c:pt idx="2">
                  <c:v>9965116122.7600021</c:v>
                </c:pt>
                <c:pt idx="3">
                  <c:v>12919174184.110001</c:v>
                </c:pt>
                <c:pt idx="4">
                  <c:v>15383034168.690001</c:v>
                </c:pt>
                <c:pt idx="5">
                  <c:v>19085604309.170002</c:v>
                </c:pt>
                <c:pt idx="6">
                  <c:v>23149604303</c:v>
                </c:pt>
                <c:pt idx="7">
                  <c:v>28809168012.550003</c:v>
                </c:pt>
                <c:pt idx="8">
                  <c:v>33515252288.290005</c:v>
                </c:pt>
                <c:pt idx="9">
                  <c:v>39648681922.18</c:v>
                </c:pt>
                <c:pt idx="10">
                  <c:v>47474627466.520004</c:v>
                </c:pt>
                <c:pt idx="11">
                  <c:v>56342597737.757607</c:v>
                </c:pt>
                <c:pt idx="12">
                  <c:v>62380863689.066139</c:v>
                </c:pt>
                <c:pt idx="13">
                  <c:v>70030848493.066132</c:v>
                </c:pt>
                <c:pt idx="14">
                  <c:v>79691198880.11441</c:v>
                </c:pt>
                <c:pt idx="15">
                  <c:v>88944230281.45726</c:v>
                </c:pt>
                <c:pt idx="16">
                  <c:v>95034370985.258667</c:v>
                </c:pt>
                <c:pt idx="17">
                  <c:v>105322378934.85081</c:v>
                </c:pt>
                <c:pt idx="18">
                  <c:v>115057990940.24263</c:v>
                </c:pt>
                <c:pt idx="19">
                  <c:v>126062868586.78874</c:v>
                </c:pt>
                <c:pt idx="20">
                  <c:v>134779682046.0031</c:v>
                </c:pt>
                <c:pt idx="21">
                  <c:v>146659242701.31796</c:v>
                </c:pt>
                <c:pt idx="22">
                  <c:v>157537523889.52728</c:v>
                </c:pt>
                <c:pt idx="23">
                  <c:v>169483812311.6701</c:v>
                </c:pt>
                <c:pt idx="24">
                  <c:v>177500940452.03009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'1'!$C$5</c:f>
              <c:strCache>
                <c:ptCount val="1"/>
                <c:pt idx="0">
                  <c:v>Кредитные средства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circle"/>
            <c:size val="4"/>
            <c:spPr>
              <a:solidFill>
                <a:srgbClr val="000000"/>
              </a:solidFill>
              <a:ln>
                <a:solidFill>
                  <a:srgbClr val="000000"/>
                </a:solidFill>
                <a:prstDash val="solid"/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layout>
                <c:manualLayout>
                  <c:x val="0.26964927381748138"/>
                  <c:y val="-0.43651713893079819"/>
                </c:manualLayout>
              </c:layout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dLblPos val="l"/>
            <c:showLegendKey val="0"/>
            <c:showVal val="0"/>
            <c:showCatName val="0"/>
            <c:showSerName val="1"/>
            <c:showPercent val="0"/>
            <c:showBubbleSize val="0"/>
            <c:showLeaderLines val="0"/>
          </c:dLbls>
          <c:cat>
            <c:strRef>
              <c:f>'1'!$A$14:$A$38</c:f>
              <c:strCache>
                <c:ptCount val="25"/>
                <c:pt idx="0">
                  <c:v>I кв. 2011</c:v>
                </c:pt>
                <c:pt idx="1">
                  <c:v>II кв. 2011</c:v>
                </c:pt>
                <c:pt idx="2">
                  <c:v> III кв. 2011</c:v>
                </c:pt>
                <c:pt idx="3">
                  <c:v> IV кв. 2011</c:v>
                </c:pt>
                <c:pt idx="4">
                  <c:v> I кв. 2012</c:v>
                </c:pt>
                <c:pt idx="5">
                  <c:v> II кв. 2012</c:v>
                </c:pt>
                <c:pt idx="6">
                  <c:v>III кв. 2012</c:v>
                </c:pt>
                <c:pt idx="7">
                  <c:v> IV кв. 2012</c:v>
                </c:pt>
                <c:pt idx="8">
                  <c:v> I кв. 2013</c:v>
                </c:pt>
                <c:pt idx="9">
                  <c:v> II кв. 2013</c:v>
                </c:pt>
                <c:pt idx="10">
                  <c:v> III кв. 2013</c:v>
                </c:pt>
                <c:pt idx="11">
                  <c:v> IV кв. 2013</c:v>
                </c:pt>
                <c:pt idx="12">
                  <c:v> I кв. 2014</c:v>
                </c:pt>
                <c:pt idx="13">
                  <c:v> II кв. 2014</c:v>
                </c:pt>
                <c:pt idx="14">
                  <c:v>III кв. 2014</c:v>
                </c:pt>
                <c:pt idx="15">
                  <c:v>IV кв. 2014</c:v>
                </c:pt>
                <c:pt idx="16">
                  <c:v> I кв. 2015</c:v>
                </c:pt>
                <c:pt idx="17">
                  <c:v> II кв. 2015</c:v>
                </c:pt>
                <c:pt idx="18">
                  <c:v> III кв. 2015</c:v>
                </c:pt>
                <c:pt idx="19">
                  <c:v>IV кв.2015</c:v>
                </c:pt>
                <c:pt idx="20">
                  <c:v> I кв. 2016</c:v>
                </c:pt>
                <c:pt idx="21">
                  <c:v> II кв. 2016</c:v>
                </c:pt>
                <c:pt idx="22">
                  <c:v> III кв. 2016</c:v>
                </c:pt>
                <c:pt idx="23">
                  <c:v> IV кв. 2016</c:v>
                </c:pt>
                <c:pt idx="24">
                  <c:v> I кв. 2017</c:v>
                </c:pt>
              </c:strCache>
            </c:strRef>
          </c:cat>
          <c:val>
            <c:numRef>
              <c:f>'1'!$E$14:$E$38</c:f>
              <c:numCache>
                <c:formatCode>#,##0</c:formatCode>
                <c:ptCount val="25"/>
                <c:pt idx="0">
                  <c:v>21672428300.870003</c:v>
                </c:pt>
                <c:pt idx="1">
                  <c:v>27623494957.310001</c:v>
                </c:pt>
                <c:pt idx="2">
                  <c:v>35207329693.669998</c:v>
                </c:pt>
                <c:pt idx="3">
                  <c:v>43420363706.240005</c:v>
                </c:pt>
                <c:pt idx="4">
                  <c:v>50335568531.990005</c:v>
                </c:pt>
                <c:pt idx="5">
                  <c:v>60487549090.330009</c:v>
                </c:pt>
                <c:pt idx="6">
                  <c:v>68350396090</c:v>
                </c:pt>
                <c:pt idx="7">
                  <c:v>85024614541.62001</c:v>
                </c:pt>
                <c:pt idx="8">
                  <c:v>96327013491.500015</c:v>
                </c:pt>
                <c:pt idx="9">
                  <c:v>110650461142.53001</c:v>
                </c:pt>
                <c:pt idx="10">
                  <c:v>128178962005.33002</c:v>
                </c:pt>
                <c:pt idx="11">
                  <c:v>147639900018.67645</c:v>
                </c:pt>
                <c:pt idx="12">
                  <c:v>161680177679.905</c:v>
                </c:pt>
                <c:pt idx="13">
                  <c:v>178782649555.66501</c:v>
                </c:pt>
                <c:pt idx="14">
                  <c:v>199398536189.74655</c:v>
                </c:pt>
                <c:pt idx="15">
                  <c:v>218050565651.32004</c:v>
                </c:pt>
                <c:pt idx="16">
                  <c:v>229029086273.89041</c:v>
                </c:pt>
                <c:pt idx="17">
                  <c:v>245311899116.11096</c:v>
                </c:pt>
                <c:pt idx="18">
                  <c:v>259982531328.93863</c:v>
                </c:pt>
                <c:pt idx="19">
                  <c:v>276499297140.06171</c:v>
                </c:pt>
                <c:pt idx="20">
                  <c:v>289189087895.89417</c:v>
                </c:pt>
                <c:pt idx="21">
                  <c:v>305180620858.35413</c:v>
                </c:pt>
                <c:pt idx="22">
                  <c:v>318967035066.48865</c:v>
                </c:pt>
                <c:pt idx="23">
                  <c:v>334244591954.82892</c:v>
                </c:pt>
                <c:pt idx="24">
                  <c:v>344545339145.19604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344832"/>
        <c:axId val="64346368"/>
      </c:lineChart>
      <c:catAx>
        <c:axId val="6434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346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4346368"/>
        <c:scaling>
          <c:orientation val="minMax"/>
        </c:scaling>
        <c:delete val="0"/>
        <c:axPos val="l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75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64344832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3.4738396260179563E-2"/>
                <c:y val="7.2765912406696706E-2"/>
              </c:manualLayout>
            </c:layout>
            <c:tx>
              <c:rich>
                <a:bodyPr rot="0" vert="horz"/>
                <a:lstStyle/>
                <a:p>
                  <a:pPr algn="ctr">
                    <a:defRPr sz="1075" b="1" i="0" u="none" strike="noStrike" baseline="0">
                      <a:solidFill>
                        <a:srgbClr val="000000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r>
                    <a:rPr lang="ru-RU"/>
                    <a:t>млн.руб.</a:t>
                  </a:r>
                </a:p>
              </c:rich>
            </c:tx>
            <c:spPr>
              <a:noFill/>
              <a:ln w="25400">
                <a:noFill/>
              </a:ln>
            </c:spPr>
          </c:dispUnitsLbl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175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Средняя стоимость м</a:t>
            </a:r>
            <a:r>
              <a:rPr lang="ru-RU" sz="1000" b="1" i="0" u="none" strike="noStrike" baseline="30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10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жилья по  г. Москве по сделкам НИС (тыс. руб.)</a:t>
            </a:r>
          </a:p>
        </c:rich>
      </c:tx>
      <c:layout>
        <c:manualLayout>
          <c:xMode val="edge"/>
          <c:yMode val="edge"/>
          <c:x val="0.12915961646926113"/>
          <c:y val="3.53107344632768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36080075496827E-2"/>
          <c:y val="0.15954431228011393"/>
          <c:w val="0.88162553722642856"/>
          <c:h val="0.56177621414344481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rgbClr val="1F497D">
                  <a:lumMod val="75000"/>
                </a:srgbClr>
              </a:solidFill>
            </a:ln>
          </c:spPr>
          <c:marker>
            <c:spPr>
              <a:solidFill>
                <a:sysClr val="windowText" lastClr="000000"/>
              </a:solidFill>
              <a:ln w="19050"/>
            </c:spPr>
          </c:marker>
          <c:dLbls>
            <c:dLbl>
              <c:idx val="0"/>
              <c:layout>
                <c:manualLayout>
                  <c:x val="-4.9633389734912575E-2"/>
                  <c:y val="5.6737588652482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9.7010893942825679E-2"/>
                  <c:y val="-2.8369166620129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865764241398759E-2"/>
                  <c:y val="-4.2553191489361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9633389734912575E-2"/>
                  <c:y val="4.728132387706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7.4450084602368863E-2"/>
                  <c:y val="-4.255356378325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670614777213762E-2"/>
                  <c:y val="-6.14657210401890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072935679994317E-2"/>
                  <c:y val="-5.6737588652482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7.8962210941906377E-2"/>
                  <c:y val="4.728132387706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6.0913705583756431E-2"/>
                  <c:y val="5.20094562647754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6.3169768753525105E-2"/>
                  <c:y val="-3.78250591016548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5121263395375068E-2"/>
                  <c:y val="4.72813238770685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2865200225606317E-2"/>
                  <c:y val="-3.309692671394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5.00422600976021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4.25531914893616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85424392734109E-2"/>
                  <c:y val="-0.11882837687717458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endParaRPr lang="ru-RU" dirty="0" smtClean="0"/>
                  </a:p>
                  <a:p>
                    <a:r>
                      <a:rPr lang="en-US" dirty="0" smtClean="0"/>
                      <a:t>110,56</a:t>
                    </a:r>
                    <a:endParaRPr lang="ru-RU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0"/>
                  <c:y val="-8.2787167988961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'5-6'!$P$67:$P$83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 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кв.2015</c:v>
                </c:pt>
                <c:pt idx="12">
                  <c:v>I кв. 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'5-6'!$Q$67:$Q$83</c:f>
              <c:numCache>
                <c:formatCode>#,##0.00_р_.</c:formatCode>
                <c:ptCount val="17"/>
                <c:pt idx="0">
                  <c:v>113381.2863402302</c:v>
                </c:pt>
                <c:pt idx="1">
                  <c:v>117500</c:v>
                </c:pt>
                <c:pt idx="2">
                  <c:v>127529.74421437271</c:v>
                </c:pt>
                <c:pt idx="3">
                  <c:v>122515.56783261195</c:v>
                </c:pt>
                <c:pt idx="4">
                  <c:v>126706.65652182682</c:v>
                </c:pt>
                <c:pt idx="5">
                  <c:v>135691.48562637984</c:v>
                </c:pt>
                <c:pt idx="6">
                  <c:v>121346.5150026739</c:v>
                </c:pt>
                <c:pt idx="7">
                  <c:v>120292.24</c:v>
                </c:pt>
                <c:pt idx="8">
                  <c:v>111610.6898838895</c:v>
                </c:pt>
                <c:pt idx="9" formatCode="#,##0.00">
                  <c:v>117874.55274676235</c:v>
                </c:pt>
                <c:pt idx="10" formatCode="#,##0.00">
                  <c:v>110787.23085812484</c:v>
                </c:pt>
                <c:pt idx="11" formatCode="#,##0.00">
                  <c:v>117056.45</c:v>
                </c:pt>
                <c:pt idx="12" formatCode="#,##0.00">
                  <c:v>107867.98</c:v>
                </c:pt>
                <c:pt idx="13" formatCode="#,##0.00">
                  <c:v>118282.57</c:v>
                </c:pt>
                <c:pt idx="14" formatCode="#,##0.00">
                  <c:v>108534.87</c:v>
                </c:pt>
                <c:pt idx="15" formatCode="#,##0.00">
                  <c:v>110560.54</c:v>
                </c:pt>
                <c:pt idx="16" formatCode="#,##0.00">
                  <c:v>113037.16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295680"/>
        <c:axId val="26297472"/>
      </c:lineChart>
      <c:catAx>
        <c:axId val="262956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62974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297472"/>
        <c:scaling>
          <c:orientation val="minMax"/>
          <c:min val="10000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_р_." sourceLinked="1"/>
        <c:majorTickMark val="none"/>
        <c:minorTickMark val="none"/>
        <c:tickLblPos val="none"/>
        <c:spPr>
          <a:ln w="9525">
            <a:noFill/>
          </a:ln>
        </c:spPr>
        <c:crossAx val="26295680"/>
        <c:crosses val="autoZero"/>
        <c:crossBetween val="midCat"/>
        <c:majorUnit val="5000"/>
        <c:minorUnit val="1000"/>
        <c:dispUnits>
          <c:builtInUnit val="thousands"/>
        </c:dispUnits>
      </c:valAx>
      <c:spPr>
        <a:gradFill rotWithShape="0">
          <a:gsLst>
            <a:gs pos="0">
              <a:srgbClr val="C0C0C0">
                <a:gamma/>
                <a:tint val="25098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Средняя площадь квартир по сделкам НИС в г. Москве (м2)</a:t>
            </a:r>
          </a:p>
        </c:rich>
      </c:tx>
      <c:layout>
        <c:manualLayout>
          <c:xMode val="edge"/>
          <c:yMode val="edge"/>
          <c:x val="0.18671156004489339"/>
          <c:y val="3.48058902275769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330991454351045E-2"/>
          <c:y val="0.15796592563738721"/>
          <c:w val="0.89057362779147553"/>
          <c:h val="0.58617252348756754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ot"/>
            <c:size val="4"/>
            <c:spPr>
              <a:noFill/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0763187429854085E-2"/>
                  <c:y val="-5.32183300409003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187686135192675E-2"/>
                  <c:y val="6.02142400044517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56063508060529E-2"/>
                  <c:y val="-2.64639321702238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6374859708193043E-2"/>
                  <c:y val="5.7799170863359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6389883082796471E-2"/>
                  <c:y val="-5.50476243473099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072518712938659E-2"/>
                  <c:y val="4.80958608089183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7037037037037035E-2"/>
                  <c:y val="-4.3508838503620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7310020590860486E-2"/>
                  <c:y val="6.26563905660202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979364953118236E-2"/>
                  <c:y val="-5.3997755580905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547699214365879E-2"/>
                  <c:y val="4.4820963644604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1425541504281659E-2"/>
                  <c:y val="-3.34151340623058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5712682379349047E-2"/>
                  <c:y val="-3.1485304619608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9382716049382713E-2"/>
                  <c:y val="3.72562440295669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6936026936026935E-2"/>
                  <c:y val="5.18256772673733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7.1268153980752411E-2"/>
                  <c:y val="-1.34556309126416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3.7289588801399827E-2"/>
                  <c:y val="-2.40631442283926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1111111111111112E-2"/>
                  <c:y val="0.110382890651948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'5-6'!$P$67:$P$83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 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кв.2015</c:v>
                </c:pt>
                <c:pt idx="12">
                  <c:v>I кв. 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'5-6'!$R$67:$R$83</c:f>
              <c:numCache>
                <c:formatCode>0.00</c:formatCode>
                <c:ptCount val="17"/>
                <c:pt idx="0">
                  <c:v>50.03</c:v>
                </c:pt>
                <c:pt idx="1">
                  <c:v>48.673777777777779</c:v>
                </c:pt>
                <c:pt idx="2">
                  <c:v>49.873831775700936</c:v>
                </c:pt>
                <c:pt idx="3">
                  <c:v>47.44</c:v>
                </c:pt>
                <c:pt idx="4">
                  <c:v>50.858803418803419</c:v>
                </c:pt>
                <c:pt idx="5">
                  <c:v>51.609696969696969</c:v>
                </c:pt>
                <c:pt idx="6">
                  <c:v>53.780973451327434</c:v>
                </c:pt>
                <c:pt idx="7">
                  <c:v>55.29</c:v>
                </c:pt>
                <c:pt idx="8">
                  <c:v>57.929915254237287</c:v>
                </c:pt>
                <c:pt idx="9">
                  <c:v>52.287723577235774</c:v>
                </c:pt>
                <c:pt idx="10">
                  <c:v>60.408571428571427</c:v>
                </c:pt>
                <c:pt idx="11">
                  <c:v>52.28</c:v>
                </c:pt>
                <c:pt idx="12">
                  <c:v>50.67</c:v>
                </c:pt>
                <c:pt idx="13">
                  <c:v>49.42</c:v>
                </c:pt>
                <c:pt idx="14">
                  <c:v>51.1</c:v>
                </c:pt>
                <c:pt idx="15">
                  <c:v>49.71</c:v>
                </c:pt>
                <c:pt idx="16">
                  <c:v>47.49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259840"/>
        <c:axId val="28261376"/>
      </c:lineChart>
      <c:catAx>
        <c:axId val="28259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2613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261376"/>
        <c:scaling>
          <c:orientation val="minMax"/>
          <c:min val="4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8259840"/>
        <c:crosses val="autoZero"/>
        <c:crossBetween val="midCat"/>
        <c:majorUnit val="4"/>
      </c:valAx>
      <c:spPr>
        <a:gradFill rotWithShape="0">
          <a:gsLst>
            <a:gs pos="0">
              <a:srgbClr val="C0C0C0">
                <a:gamma/>
                <a:tint val="36863"/>
                <a:invGamma/>
              </a:srgbClr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4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00" b="1" i="0" baseline="0">
                <a:effectLst/>
                <a:latin typeface="Times New Roman" pitchFamily="18" charset="0"/>
                <a:cs typeface="Times New Roman" pitchFamily="18" charset="0"/>
              </a:rPr>
              <a:t>Средняя стоимость м</a:t>
            </a:r>
            <a:r>
              <a:rPr lang="ru-RU" sz="1000" b="1" i="0" baseline="30000"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000" b="1" i="0" baseline="0">
                <a:effectLst/>
                <a:latin typeface="Times New Roman" pitchFamily="18" charset="0"/>
                <a:cs typeface="Times New Roman" pitchFamily="18" charset="0"/>
              </a:rPr>
              <a:t> жилья по  Московской области по сделкам НИС   (тыс. руб.)</a:t>
            </a:r>
            <a:endParaRPr lang="ru-RU" sz="40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2915961646926113"/>
          <c:y val="3.531073446327683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995940448021232E-2"/>
          <c:y val="0.16275471738872146"/>
          <c:w val="0.8766657308753214"/>
          <c:h val="0.5600833846386486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4.2439117860691863E-2"/>
                  <c:y val="-5.00199820701424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1074511271829561E-2"/>
                  <c:y val="-6.05614421654083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841450209216208E-2"/>
                  <c:y val="8.036853418014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2019615969056501E-2"/>
                  <c:y val="7.53494702051132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8589851565668044E-2"/>
                  <c:y val="-5.27289027143212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764434581500742E-2"/>
                  <c:y val="6.3142477560675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7072710987527237E-2"/>
                  <c:y val="-3.83132972575958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9534778016924454E-2"/>
                  <c:y val="5.247745266409595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3887054440775548E-2"/>
                  <c:y val="-4.882365013015348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0479882714151394E-2"/>
                  <c:y val="5.0178110452242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0747028862478697E-2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1.3582342954159592E-2"/>
                  <c:y val="-6.0356652949245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4.9801924165251837E-2"/>
                  <c:y val="5.4869684499314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1.3582342954159592E-2"/>
                  <c:y val="6.584362139917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7911714770797962E-3"/>
                  <c:y val="-4.93827160493827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037351443123939E-2"/>
                  <c:y val="7.13305898491083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74,96</a:t>
                    </a:r>
                    <a:endParaRPr lang="ru-RU" smtClean="0"/>
                  </a:p>
                  <a:p>
                    <a:endParaRPr lang="ru-RU" smtClean="0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'5-6'!$P$103:$P$119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 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'5-6'!$Q$103:$Q$119</c:f>
              <c:numCache>
                <c:formatCode>0.00</c:formatCode>
                <c:ptCount val="17"/>
                <c:pt idx="0">
                  <c:v>70437.220414364347</c:v>
                </c:pt>
                <c:pt idx="1">
                  <c:v>71113.9413684584</c:v>
                </c:pt>
                <c:pt idx="2">
                  <c:v>69835</c:v>
                </c:pt>
                <c:pt idx="3">
                  <c:v>70957.928663623141</c:v>
                </c:pt>
                <c:pt idx="4">
                  <c:v>71272.80184712651</c:v>
                </c:pt>
                <c:pt idx="5">
                  <c:v>72883.519604195739</c:v>
                </c:pt>
                <c:pt idx="6">
                  <c:v>74560.420664998688</c:v>
                </c:pt>
                <c:pt idx="7">
                  <c:v>73561.149999999994</c:v>
                </c:pt>
                <c:pt idx="8">
                  <c:v>76062.270373465406</c:v>
                </c:pt>
                <c:pt idx="9">
                  <c:v>74504.233205992146</c:v>
                </c:pt>
                <c:pt idx="10">
                  <c:v>74686.893535682393</c:v>
                </c:pt>
                <c:pt idx="11">
                  <c:v>74233.240000000005</c:v>
                </c:pt>
                <c:pt idx="12">
                  <c:v>73011.490000000005</c:v>
                </c:pt>
                <c:pt idx="13">
                  <c:v>72114.320000000007</c:v>
                </c:pt>
                <c:pt idx="14">
                  <c:v>72735.839999999997</c:v>
                </c:pt>
                <c:pt idx="15">
                  <c:v>71963.94</c:v>
                </c:pt>
                <c:pt idx="16">
                  <c:v>74959.070000000007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131712"/>
        <c:axId val="28133248"/>
      </c:lineChart>
      <c:catAx>
        <c:axId val="281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13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133248"/>
        <c:scaling>
          <c:orientation val="minMax"/>
          <c:min val="6000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8131712"/>
        <c:crosses val="autoZero"/>
        <c:crossBetween val="midCat"/>
        <c:majorUnit val="5000"/>
        <c:minorUnit val="1000"/>
        <c:dispUnits>
          <c:builtInUnit val="thousands"/>
        </c:dispUnits>
      </c:valAx>
      <c:spPr>
        <a:gradFill rotWithShape="0">
          <a:gsLst>
            <a:gs pos="0">
              <a:srgbClr val="C0C0C0">
                <a:gamma/>
                <a:tint val="25098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000" b="1" i="0" baseline="0">
                <a:effectLst/>
                <a:latin typeface="Times New Roman" pitchFamily="18" charset="0"/>
                <a:cs typeface="Times New Roman" pitchFamily="18" charset="0"/>
              </a:rPr>
              <a:t>Средняя площадь квартир по сделкам НИС в Московской области (м2)</a:t>
            </a:r>
            <a:endParaRPr lang="ru-RU" sz="100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8671156004489339"/>
          <c:y val="3.48058902275769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6981097059837212E-2"/>
          <c:y val="0.12583752332163298"/>
          <c:w val="0.86139293194411304"/>
          <c:h val="0.61445993949551492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ot"/>
            <c:size val="4"/>
            <c:spPr>
              <a:noFill/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2.7497194163860841E-2"/>
                  <c:y val="-2.94532460550864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9655699603206168E-2"/>
                  <c:y val="3.92305178720130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3958040598460549E-2"/>
                  <c:y val="-3.71733653775205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130190796857465E-2"/>
                  <c:y val="5.05332616555460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187803194581201E-2"/>
                  <c:y val="-2.6779204178477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3295863269616553E-2"/>
                  <c:y val="4.83230560035417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3569023569023569E-2"/>
                  <c:y val="5.287670366505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2001378615551846E-2"/>
                  <c:y val="-4.12218954558391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8245358219111501E-2"/>
                  <c:y val="-4.9286489791185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2547699214365879E-2"/>
                  <c:y val="4.4820963644604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7957351290684626E-2"/>
                  <c:y val="6.42570281124497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5914702581369251E-2"/>
                  <c:y val="-5.3547523427041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5914702581369251E-2"/>
                  <c:y val="-4.2838018741633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70033670033669E-2"/>
                  <c:y val="5.35475234270414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5.6116722783389451E-2"/>
                  <c:y val="-4.283801874163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180695847362513E-2"/>
                  <c:y val="-4.8192771084337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endParaRPr lang="ru-RU" smtClean="0"/>
                  </a:p>
                  <a:p>
                    <a:endParaRPr lang="ru-RU" smtClean="0"/>
                  </a:p>
                  <a:p>
                    <a:r>
                      <a:rPr lang="en-US" smtClean="0"/>
                      <a:t>52,80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'5-6'!$P$103:$P$119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 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'5-6'!$R$103:$R$119</c:f>
              <c:numCache>
                <c:formatCode>0.00</c:formatCode>
                <c:ptCount val="17"/>
                <c:pt idx="0">
                  <c:v>53.13</c:v>
                </c:pt>
                <c:pt idx="1">
                  <c:v>52.222000000000001</c:v>
                </c:pt>
                <c:pt idx="2">
                  <c:v>53.89</c:v>
                </c:pt>
                <c:pt idx="3">
                  <c:v>54.24</c:v>
                </c:pt>
                <c:pt idx="4">
                  <c:v>54.424972899728992</c:v>
                </c:pt>
                <c:pt idx="5">
                  <c:v>54.185975487115023</c:v>
                </c:pt>
                <c:pt idx="6">
                  <c:v>53.615513307984791</c:v>
                </c:pt>
                <c:pt idx="7">
                  <c:v>54.02</c:v>
                </c:pt>
                <c:pt idx="8">
                  <c:v>53.39197896749522</c:v>
                </c:pt>
                <c:pt idx="9">
                  <c:v>52.011022828154722</c:v>
                </c:pt>
                <c:pt idx="10">
                  <c:v>51.449338786639395</c:v>
                </c:pt>
                <c:pt idx="11">
                  <c:v>51.67</c:v>
                </c:pt>
                <c:pt idx="12">
                  <c:v>52.87</c:v>
                </c:pt>
                <c:pt idx="13">
                  <c:v>52.24</c:v>
                </c:pt>
                <c:pt idx="14">
                  <c:v>52.86</c:v>
                </c:pt>
                <c:pt idx="15">
                  <c:v>54.26</c:v>
                </c:pt>
                <c:pt idx="16">
                  <c:v>52.8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73472"/>
        <c:axId val="28875008"/>
      </c:lineChart>
      <c:catAx>
        <c:axId val="2887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8750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875008"/>
        <c:scaling>
          <c:orientation val="minMax"/>
          <c:max val="57"/>
          <c:min val="47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8873472"/>
        <c:crosses val="autoZero"/>
        <c:crossBetween val="midCat"/>
        <c:majorUnit val="4"/>
      </c:valAx>
      <c:spPr>
        <a:gradFill rotWithShape="0">
          <a:gsLst>
            <a:gs pos="0">
              <a:srgbClr val="C0C0C0">
                <a:gamma/>
                <a:tint val="36863"/>
                <a:invGamma/>
              </a:srgbClr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Средняя стоимость м</a:t>
            </a:r>
            <a:r>
              <a:rPr lang="ru-RU" sz="1000" b="1" i="0" u="none" strike="noStrike" baseline="30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10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жилья по  г. Санкт-Петербургу по сделкам НИС   (тыс. руб.)</a:t>
            </a:r>
          </a:p>
        </c:rich>
      </c:tx>
      <c:layout>
        <c:manualLayout>
          <c:xMode val="edge"/>
          <c:yMode val="edge"/>
          <c:x val="0.13592780597856741"/>
          <c:y val="2.966101694915254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1046093857557141E-2"/>
          <c:y val="0.16242937853107345"/>
          <c:w val="0.90074103681202289"/>
          <c:h val="0.54943502824858759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square"/>
            <c:size val="3"/>
            <c:spPr>
              <a:noFill/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1.353637901861251E-2"/>
                  <c:y val="-8.4745762711864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60913705583756E-2"/>
                  <c:y val="6.779661016949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5121263395375068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030456852791878E-2"/>
                  <c:y val="6.779661016949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9328821206993795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9633389734912575E-2"/>
                  <c:y val="-4.51977401129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121441038144347E-2"/>
                  <c:y val="5.64967302815961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3045685279187E-2"/>
                  <c:y val="6.214689265536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377326565143825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4.0609137055837484E-2"/>
                  <c:y val="6.7796610169491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840947546531303E-2"/>
                  <c:y val="-3.95480225988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5121263395375075E-3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1889452904681332E-2"/>
                  <c:y val="6.21468926553672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1584884376762552E-2"/>
                  <c:y val="-5.0847457627118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0"/>
                  <c:y val="3.954802259887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5.1903762029746281E-2"/>
                  <c:y val="1.12994350282485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86,82</a:t>
                    </a:r>
                    <a:endParaRPr lang="ru-RU" dirty="0" smtClean="0"/>
                  </a:p>
                  <a:p>
                    <a:endParaRPr lang="ru-RU" dirty="0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88,01</a:t>
                    </a:r>
                    <a:endParaRPr lang="ru-RU" smtClean="0"/>
                  </a:p>
                  <a:p>
                    <a:endParaRPr lang="ru-RU" smtClean="0"/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txPr>
              <a:bodyPr/>
              <a:lstStyle/>
              <a:p>
                <a:pPr>
                  <a:defRPr sz="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'5-6'!$P$138:$P$154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'5-6'!$Q$138:$Q$154</c:f>
              <c:numCache>
                <c:formatCode>0.00</c:formatCode>
                <c:ptCount val="17"/>
                <c:pt idx="0">
                  <c:v>86714.014753851312</c:v>
                </c:pt>
                <c:pt idx="1">
                  <c:v>86659</c:v>
                </c:pt>
                <c:pt idx="2">
                  <c:v>86600</c:v>
                </c:pt>
                <c:pt idx="3">
                  <c:v>84200</c:v>
                </c:pt>
                <c:pt idx="4">
                  <c:v>85811.443219338122</c:v>
                </c:pt>
                <c:pt idx="5">
                  <c:v>89850.033431876218</c:v>
                </c:pt>
                <c:pt idx="6">
                  <c:v>87796.035437895494</c:v>
                </c:pt>
                <c:pt idx="7">
                  <c:v>87507.46</c:v>
                </c:pt>
                <c:pt idx="8">
                  <c:v>91152.55902731909</c:v>
                </c:pt>
                <c:pt idx="9">
                  <c:v>87934.551152512213</c:v>
                </c:pt>
                <c:pt idx="10">
                  <c:v>88901.020210174902</c:v>
                </c:pt>
                <c:pt idx="11">
                  <c:v>84187.37</c:v>
                </c:pt>
                <c:pt idx="12">
                  <c:v>78199.94</c:v>
                </c:pt>
                <c:pt idx="13">
                  <c:v>82317.94</c:v>
                </c:pt>
                <c:pt idx="14">
                  <c:v>79019.44</c:v>
                </c:pt>
                <c:pt idx="15">
                  <c:v>86824.25</c:v>
                </c:pt>
                <c:pt idx="16">
                  <c:v>88008.68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692480"/>
        <c:axId val="28694016"/>
      </c:lineChart>
      <c:catAx>
        <c:axId val="2869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69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694016"/>
        <c:scaling>
          <c:orientation val="minMax"/>
          <c:min val="7000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8692480"/>
        <c:crosses val="autoZero"/>
        <c:crossBetween val="midCat"/>
        <c:majorUnit val="5000"/>
        <c:minorUnit val="1000"/>
        <c:dispUnits>
          <c:builtInUnit val="thousands"/>
        </c:dispUnits>
      </c:valAx>
      <c:spPr>
        <a:gradFill rotWithShape="0">
          <a:gsLst>
            <a:gs pos="0">
              <a:srgbClr val="C0C0C0">
                <a:gamma/>
                <a:tint val="25098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Средняя площадь квартир по сделкам НИС в г. Санкт-Петербурге (м2)</a:t>
            </a:r>
          </a:p>
        </c:rich>
      </c:tx>
      <c:layout>
        <c:manualLayout>
          <c:xMode val="edge"/>
          <c:yMode val="edge"/>
          <c:x val="0.18671156004489339"/>
          <c:y val="3.48058902275769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473642814850163E-2"/>
          <c:y val="0.15796603737785789"/>
          <c:w val="0.86363760085544861"/>
          <c:h val="0.58768617778199417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ot"/>
            <c:size val="4"/>
            <c:spPr>
              <a:noFill/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3.4231200897867561E-2"/>
                  <c:y val="-5.6227007768607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6187686135192696E-2"/>
                  <c:y val="6.06495272428295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4777344751098032E-2"/>
                  <c:y val="4.31479197630416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5353535353535352E-2"/>
                  <c:y val="-5.1207032855832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047518050142718E-2"/>
                  <c:y val="-3.748874764148457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1051194358280972E-2"/>
                  <c:y val="5.90325606889500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6015889427962919E-2"/>
                  <c:y val="-4.886401248036766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0576013856853752E-2"/>
                  <c:y val="3.90993896847231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4979364953118236E-2"/>
                  <c:y val="-4.9286489791185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5.6116722783389446E-3"/>
                  <c:y val="-1.943606446784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4.0404040404040324E-2"/>
                  <c:y val="5.3547523427041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6.7340067340067337E-3"/>
                  <c:y val="2.14190093708166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9584736251402921E-2"/>
                  <c:y val="-2.677376171352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6.7340067340067337E-3"/>
                  <c:y val="-4.28380187416331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0202020202020204E-2"/>
                  <c:y val="4.819277108433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/>
              <c:tx>
                <c:rich>
                  <a:bodyPr/>
                  <a:lstStyle/>
                  <a:p>
                    <a:r>
                      <a:rPr lang="en-US" smtClean="0"/>
                      <a:t>46,12</a:t>
                    </a:r>
                    <a:endParaRPr lang="ru-RU" smtClean="0"/>
                  </a:p>
                  <a:p>
                    <a:endParaRPr lang="ru-RU" smtClean="0"/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'5-6'!$P$138:$P$154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'5-6'!$R$138:$R$154</c:f>
              <c:numCache>
                <c:formatCode>0.00</c:formatCode>
                <c:ptCount val="17"/>
                <c:pt idx="0">
                  <c:v>42.1</c:v>
                </c:pt>
                <c:pt idx="1">
                  <c:v>42.6</c:v>
                </c:pt>
                <c:pt idx="2">
                  <c:v>44.25</c:v>
                </c:pt>
                <c:pt idx="3">
                  <c:v>44.74</c:v>
                </c:pt>
                <c:pt idx="4">
                  <c:v>44.651591836734688</c:v>
                </c:pt>
                <c:pt idx="5">
                  <c:v>42.694417989417985</c:v>
                </c:pt>
                <c:pt idx="6">
                  <c:v>44.019888888888886</c:v>
                </c:pt>
                <c:pt idx="7">
                  <c:v>44.6</c:v>
                </c:pt>
                <c:pt idx="8">
                  <c:v>45.619801324503314</c:v>
                </c:pt>
                <c:pt idx="9">
                  <c:v>45.610368589743587</c:v>
                </c:pt>
                <c:pt idx="10">
                  <c:v>42.770269058295966</c:v>
                </c:pt>
                <c:pt idx="11">
                  <c:v>44.86</c:v>
                </c:pt>
                <c:pt idx="12">
                  <c:v>47.33</c:v>
                </c:pt>
                <c:pt idx="13">
                  <c:v>45.65</c:v>
                </c:pt>
                <c:pt idx="14">
                  <c:v>47.59</c:v>
                </c:pt>
                <c:pt idx="15">
                  <c:v>45.56</c:v>
                </c:pt>
                <c:pt idx="16">
                  <c:v>46.12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800896"/>
        <c:axId val="28802432"/>
      </c:lineChart>
      <c:catAx>
        <c:axId val="2880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8802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8802432"/>
        <c:scaling>
          <c:orientation val="minMax"/>
          <c:min val="4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8800896"/>
        <c:crosses val="autoZero"/>
        <c:crossBetween val="midCat"/>
        <c:majorUnit val="1"/>
      </c:valAx>
      <c:spPr>
        <a:gradFill rotWithShape="0">
          <a:gsLst>
            <a:gs pos="0">
              <a:srgbClr val="C0C0C0">
                <a:gamma/>
                <a:tint val="36863"/>
                <a:invGamma/>
              </a:srgbClr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Объём сделок по приобретению жилья участниками НИС с начала функционирования НИС</a:t>
            </a:r>
          </a:p>
        </c:rich>
      </c:tx>
      <c:layout>
        <c:manualLayout>
          <c:xMode val="edge"/>
          <c:yMode val="edge"/>
          <c:x val="0.12795550225096036"/>
          <c:y val="1.952270672048346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30737134909596664"/>
          <c:y val="0.26247288503253796"/>
          <c:w val="0.66203059805285114"/>
          <c:h val="0.7071583514099782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000080"/>
                </a:gs>
                <a:gs pos="50000">
                  <a:srgbClr val="0066CC"/>
                </a:gs>
                <a:gs pos="100000">
                  <a:srgbClr val="00008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'Объём сделок кр.+цжз'!$F$75:$F$84</c:f>
              <c:strCache>
                <c:ptCount val="10"/>
                <c:pt idx="0">
                  <c:v>Воронежская область</c:v>
                </c:pt>
                <c:pt idx="1">
                  <c:v>Саратовская область</c:v>
                </c:pt>
                <c:pt idx="2">
                  <c:v>Хабаровский край</c:v>
                </c:pt>
                <c:pt idx="3">
                  <c:v>Челябинская область</c:v>
                </c:pt>
                <c:pt idx="4">
                  <c:v>Новосибирская область</c:v>
                </c:pt>
                <c:pt idx="5">
                  <c:v>Калининградская область</c:v>
                </c:pt>
                <c:pt idx="6">
                  <c:v>г. Санкт-Петербург</c:v>
                </c:pt>
                <c:pt idx="7">
                  <c:v>Ростовская область</c:v>
                </c:pt>
                <c:pt idx="8">
                  <c:v>Краснодарский край</c:v>
                </c:pt>
                <c:pt idx="9">
                  <c:v>Московская область</c:v>
                </c:pt>
              </c:strCache>
            </c:strRef>
          </c:cat>
          <c:val>
            <c:numRef>
              <c:f>'Объём сделок кр.+цжз'!$H$75:$H$84</c:f>
              <c:numCache>
                <c:formatCode>0.00%</c:formatCode>
                <c:ptCount val="10"/>
                <c:pt idx="0">
                  <c:v>2.5078007811182947E-2</c:v>
                </c:pt>
                <c:pt idx="1">
                  <c:v>2.7969050756856698E-2</c:v>
                </c:pt>
                <c:pt idx="2">
                  <c:v>2.8310079591006065E-2</c:v>
                </c:pt>
                <c:pt idx="3">
                  <c:v>2.9774633385869546E-2</c:v>
                </c:pt>
                <c:pt idx="4">
                  <c:v>3.6503801608032738E-2</c:v>
                </c:pt>
                <c:pt idx="5">
                  <c:v>3.9882881457372947E-2</c:v>
                </c:pt>
                <c:pt idx="6">
                  <c:v>4.7367384880015309E-2</c:v>
                </c:pt>
                <c:pt idx="7">
                  <c:v>4.8761831276118078E-2</c:v>
                </c:pt>
                <c:pt idx="8">
                  <c:v>6.5647094529045935E-2</c:v>
                </c:pt>
                <c:pt idx="9">
                  <c:v>0.12936549007988185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3987456"/>
        <c:axId val="104001536"/>
      </c:barChart>
      <c:catAx>
        <c:axId val="1039874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4001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001536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0.00%" sourceLinked="1"/>
        <c:majorTickMark val="none"/>
        <c:minorTickMark val="none"/>
        <c:tickLblPos val="none"/>
        <c:spPr>
          <a:ln w="9525">
            <a:noFill/>
          </a:ln>
        </c:spPr>
        <c:crossAx val="103987456"/>
        <c:crosses val="autoZero"/>
        <c:crossBetween val="between"/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Объём сделок по приобретению жилья
 с начала 2011 года</a:t>
            </a:r>
          </a:p>
        </c:rich>
      </c:tx>
      <c:layout>
        <c:manualLayout>
          <c:xMode val="edge"/>
          <c:yMode val="edge"/>
          <c:x val="0.25077387610671231"/>
          <c:y val="4.72440944881889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41067385241887072"/>
          <c:y val="0.17918433026767444"/>
          <c:w val="0.58204334365325072"/>
          <c:h val="0.74409448818897639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000080"/>
                </a:gs>
                <a:gs pos="50000">
                  <a:srgbClr val="0066CC"/>
                </a:gs>
                <a:gs pos="100000">
                  <a:srgbClr val="00008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9"/>
              <c:layout>
                <c:manualLayout>
                  <c:x val="5.025826082480909E-4"/>
                  <c:y val="-2.417077468715848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'Объём сделок кр.+цжз'!$O$4:$O$13</c:f>
              <c:strCache>
                <c:ptCount val="10"/>
                <c:pt idx="0">
                  <c:v>Ставропольский край</c:v>
                </c:pt>
                <c:pt idx="1">
                  <c:v>Челябинская область</c:v>
                </c:pt>
                <c:pt idx="2">
                  <c:v>Приморский край</c:v>
                </c:pt>
                <c:pt idx="3">
                  <c:v>Новосибирская область</c:v>
                </c:pt>
                <c:pt idx="4">
                  <c:v>Хабаровский край</c:v>
                </c:pt>
                <c:pt idx="5">
                  <c:v>Калининградская область</c:v>
                </c:pt>
                <c:pt idx="6">
                  <c:v>Ростовская область</c:v>
                </c:pt>
                <c:pt idx="7">
                  <c:v>г. Санкт-Петербург</c:v>
                </c:pt>
                <c:pt idx="8">
                  <c:v>Краснодарский край</c:v>
                </c:pt>
                <c:pt idx="9">
                  <c:v>Московская область</c:v>
                </c:pt>
              </c:strCache>
            </c:strRef>
          </c:cat>
          <c:val>
            <c:numRef>
              <c:f>'Объём сделок кр.+цжз'!$R$4:$R$13</c:f>
              <c:numCache>
                <c:formatCode>0.00%</c:formatCode>
                <c:ptCount val="10"/>
                <c:pt idx="0">
                  <c:v>2.4817892782426351E-2</c:v>
                </c:pt>
                <c:pt idx="1">
                  <c:v>2.7935870503833542E-2</c:v>
                </c:pt>
                <c:pt idx="2">
                  <c:v>2.8067080288260274E-2</c:v>
                </c:pt>
                <c:pt idx="3">
                  <c:v>2.983361608892628E-2</c:v>
                </c:pt>
                <c:pt idx="4">
                  <c:v>2.9846148347688117E-2</c:v>
                </c:pt>
                <c:pt idx="5">
                  <c:v>3.3755478958025713E-2</c:v>
                </c:pt>
                <c:pt idx="6">
                  <c:v>4.7576111355564582E-2</c:v>
                </c:pt>
                <c:pt idx="7">
                  <c:v>4.9944932673873101E-2</c:v>
                </c:pt>
                <c:pt idx="8">
                  <c:v>6.8072439862887135E-2</c:v>
                </c:pt>
                <c:pt idx="9">
                  <c:v>0.14313724801680164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04431616"/>
        <c:axId val="104433152"/>
      </c:barChart>
      <c:catAx>
        <c:axId val="104431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6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04433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4433152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%" sourceLinked="1"/>
        <c:majorTickMark val="none"/>
        <c:minorTickMark val="none"/>
        <c:tickLblPos val="none"/>
        <c:spPr>
          <a:ln w="9525">
            <a:noFill/>
          </a:ln>
        </c:spPr>
        <c:crossAx val="104431616"/>
        <c:crosses val="autoZero"/>
        <c:crossBetween val="between"/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400" b="1" i="0" baseline="0">
                <a:effectLst/>
                <a:latin typeface="Times New Roman" pitchFamily="18" charset="0"/>
                <a:cs typeface="Times New Roman" pitchFamily="18" charset="0"/>
              </a:rPr>
              <a:t>Суммарная стоимость приобретенных жилых помещений в регионах РФ участниками  НИС в </a:t>
            </a:r>
            <a:r>
              <a:rPr lang="en-US" sz="1400" b="1" i="0" baseline="0">
                <a:effectLst/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1400" b="1" i="0" baseline="0">
                <a:effectLst/>
                <a:latin typeface="Times New Roman" pitchFamily="18" charset="0"/>
                <a:cs typeface="Times New Roman" pitchFamily="18" charset="0"/>
              </a:rPr>
              <a:t>квартале  2017 года (в млн</a:t>
            </a:r>
            <a:r>
              <a:rPr lang="en-US" sz="1400" b="1" i="0" baseline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i="0" baseline="0">
                <a:effectLst/>
                <a:latin typeface="Times New Roman" pitchFamily="18" charset="0"/>
                <a:cs typeface="Times New Roman" pitchFamily="18" charset="0"/>
              </a:rPr>
              <a:t>руб.)</a:t>
            </a:r>
            <a:endParaRPr lang="ru-RU" sz="1100">
              <a:effectLst/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3135991001592842"/>
          <c:y val="2.218109070023869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977488169762908"/>
          <c:y val="0.15877274030115987"/>
          <c:w val="0.63009573339655123"/>
          <c:h val="0.78396122703308613"/>
        </c:manualLayout>
      </c:layout>
      <c:barChart>
        <c:barDir val="bar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000080"/>
                </a:gs>
                <a:gs pos="50000">
                  <a:srgbClr val="0066CC"/>
                </a:gs>
                <a:gs pos="100000">
                  <a:srgbClr val="000080"/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txPr>
              <a:bodyPr/>
              <a:lstStyle/>
              <a:p>
                <a:pPr>
                  <a:defRPr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'2'!$F$7:$F$16</c:f>
              <c:strCache>
                <c:ptCount val="10"/>
                <c:pt idx="0">
                  <c:v>Хабаровский край</c:v>
                </c:pt>
                <c:pt idx="1">
                  <c:v>Ставропольский край</c:v>
                </c:pt>
                <c:pt idx="2">
                  <c:v>Приморский край</c:v>
                </c:pt>
                <c:pt idx="3">
                  <c:v>Ростовская область</c:v>
                </c:pt>
                <c:pt idx="4">
                  <c:v>Республика Дагестан</c:v>
                </c:pt>
                <c:pt idx="5">
                  <c:v>Ленинградская область</c:v>
                </c:pt>
                <c:pt idx="6">
                  <c:v>г. Санкт-Петербург</c:v>
                </c:pt>
                <c:pt idx="7">
                  <c:v>г. Москва</c:v>
                </c:pt>
                <c:pt idx="8">
                  <c:v>Краснодарский край</c:v>
                </c:pt>
                <c:pt idx="9">
                  <c:v>Московская область</c:v>
                </c:pt>
              </c:strCache>
            </c:strRef>
          </c:cat>
          <c:val>
            <c:numRef>
              <c:f>'2'!$I$7:$I$16</c:f>
              <c:numCache>
                <c:formatCode>#,##0.0_р_.</c:formatCode>
                <c:ptCount val="10"/>
                <c:pt idx="0">
                  <c:v>469.68378561999998</c:v>
                </c:pt>
                <c:pt idx="1">
                  <c:v>508.80866954999999</c:v>
                </c:pt>
                <c:pt idx="2">
                  <c:v>609.60434418</c:v>
                </c:pt>
                <c:pt idx="3">
                  <c:v>636.90924282000003</c:v>
                </c:pt>
                <c:pt idx="4">
                  <c:v>653.03294800000003</c:v>
                </c:pt>
                <c:pt idx="5">
                  <c:v>870.67397133000009</c:v>
                </c:pt>
                <c:pt idx="6">
                  <c:v>962.02727160000006</c:v>
                </c:pt>
                <c:pt idx="7">
                  <c:v>993.05182059000003</c:v>
                </c:pt>
                <c:pt idx="8">
                  <c:v>1697.6997111600001</c:v>
                </c:pt>
                <c:pt idx="9">
                  <c:v>2869.3131308700004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110044672"/>
        <c:axId val="110046208"/>
      </c:barChart>
      <c:catAx>
        <c:axId val="11004467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100462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10046208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solid"/>
            </a:ln>
          </c:spPr>
        </c:majorGridlines>
        <c:numFmt formatCode="#,##0.0_р_." sourceLinked="1"/>
        <c:majorTickMark val="none"/>
        <c:minorTickMark val="none"/>
        <c:tickLblPos val="none"/>
        <c:spPr>
          <a:ln w="9525">
            <a:noFill/>
          </a:ln>
        </c:spPr>
        <c:crossAx val="110044672"/>
        <c:crosses val="autoZero"/>
        <c:crossBetween val="between"/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16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75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Структура сделок НИС по источникам финансирования</a:t>
            </a:r>
          </a:p>
        </c:rich>
      </c:tx>
      <c:layout>
        <c:manualLayout>
          <c:xMode val="edge"/>
          <c:yMode val="edge"/>
          <c:x val="0.18252729962028175"/>
          <c:y val="4.827586206896551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4.6213093709884467E-2"/>
          <c:y val="0.15402333428370663"/>
          <c:w val="0.90885750962772782"/>
          <c:h val="0.58850706830789401"/>
        </c:manualLayout>
      </c:layout>
      <c:barChart>
        <c:barDir val="col"/>
        <c:grouping val="percentStacked"/>
        <c:varyColors val="0"/>
        <c:ser>
          <c:idx val="1"/>
          <c:order val="0"/>
          <c:tx>
            <c:strRef>
              <c:f>'3'!$F$4</c:f>
              <c:strCache>
                <c:ptCount val="1"/>
                <c:pt idx="0">
                  <c:v>Кредитные средства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46275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15"/>
              <c:layout>
                <c:manualLayout>
                  <c:x val="5.1746442432084056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624271254579721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'3'!$A$21:$A$37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 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кв.2015</c:v>
                </c:pt>
                <c:pt idx="9">
                  <c:v>II кв.2015</c:v>
                </c:pt>
                <c:pt idx="10">
                  <c:v>III кв.2015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кв.2016</c:v>
                </c:pt>
                <c:pt idx="14">
                  <c:v>III кв.2016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'3'!$F$21:$F$37</c:f>
              <c:numCache>
                <c:formatCode>0.00%</c:formatCode>
                <c:ptCount val="17"/>
                <c:pt idx="0">
                  <c:v>0.6401</c:v>
                </c:pt>
                <c:pt idx="1">
                  <c:v>0.63919999999999999</c:v>
                </c:pt>
                <c:pt idx="2">
                  <c:v>0.63490000000000002</c:v>
                </c:pt>
                <c:pt idx="3">
                  <c:v>0.62159999999999993</c:v>
                </c:pt>
                <c:pt idx="4">
                  <c:v>0.62380000000000002</c:v>
                </c:pt>
                <c:pt idx="5">
                  <c:v>0.61980000000000002</c:v>
                </c:pt>
                <c:pt idx="6">
                  <c:v>0.62039999999999995</c:v>
                </c:pt>
                <c:pt idx="7">
                  <c:v>0.60719999999999996</c:v>
                </c:pt>
                <c:pt idx="8">
                  <c:v>0.58799999999999997</c:v>
                </c:pt>
                <c:pt idx="9">
                  <c:v>0.54979999999999996</c:v>
                </c:pt>
                <c:pt idx="10">
                  <c:v>0.54930000000000001</c:v>
                </c:pt>
                <c:pt idx="11">
                  <c:v>0.54649999999999999</c:v>
                </c:pt>
                <c:pt idx="12">
                  <c:v>0.53949999999999998</c:v>
                </c:pt>
                <c:pt idx="13">
                  <c:v>0.5262</c:v>
                </c:pt>
                <c:pt idx="14">
                  <c:v>0.5141</c:v>
                </c:pt>
                <c:pt idx="15">
                  <c:v>0.5141</c:v>
                </c:pt>
                <c:pt idx="16">
                  <c:v>0.50919999999999999</c:v>
                </c:pt>
              </c:numCache>
            </c:numRef>
          </c:val>
        </c:ser>
        <c:ser>
          <c:idx val="0"/>
          <c:order val="1"/>
          <c:tx>
            <c:strRef>
              <c:f>'3'!$E$4</c:f>
              <c:strCache>
                <c:ptCount val="1"/>
                <c:pt idx="0">
                  <c:v>ЦЖЗ</c:v>
                </c:pt>
              </c:strCache>
            </c:strRef>
          </c:tx>
          <c:spPr>
            <a:gradFill rotWithShape="0">
              <a:gsLst>
                <a:gs pos="0">
                  <a:srgbClr val="FF0000">
                    <a:gamma/>
                    <a:shade val="46275"/>
                    <a:invGamma/>
                  </a:srgbClr>
                </a:gs>
                <a:gs pos="5000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15"/>
              <c:layout>
                <c:manualLayout>
                  <c:x val="8.624407072013924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6.89952565761091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'3'!$A$21:$A$37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 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кв.2015</c:v>
                </c:pt>
                <c:pt idx="9">
                  <c:v>II кв.2015</c:v>
                </c:pt>
                <c:pt idx="10">
                  <c:v>III кв.2015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кв.2016</c:v>
                </c:pt>
                <c:pt idx="14">
                  <c:v>III кв.2016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'3'!$E$21:$E$37</c:f>
              <c:numCache>
                <c:formatCode>0.00%</c:formatCode>
                <c:ptCount val="17"/>
                <c:pt idx="0">
                  <c:v>0.26649999999999996</c:v>
                </c:pt>
                <c:pt idx="1">
                  <c:v>0.27039999999999997</c:v>
                </c:pt>
                <c:pt idx="2">
                  <c:v>0.27440000000000003</c:v>
                </c:pt>
                <c:pt idx="3">
                  <c:v>0.28320000000000001</c:v>
                </c:pt>
                <c:pt idx="4">
                  <c:v>0.26829999999999998</c:v>
                </c:pt>
                <c:pt idx="5">
                  <c:v>0.2772</c:v>
                </c:pt>
                <c:pt idx="6">
                  <c:v>0.29070000000000001</c:v>
                </c:pt>
                <c:pt idx="7">
                  <c:v>0.30120000000000002</c:v>
                </c:pt>
                <c:pt idx="8">
                  <c:v>0.30659999999999998</c:v>
                </c:pt>
                <c:pt idx="9">
                  <c:v>0.34740000000000004</c:v>
                </c:pt>
                <c:pt idx="10">
                  <c:v>0.36450000000000005</c:v>
                </c:pt>
                <c:pt idx="11">
                  <c:v>0.36420000000000002</c:v>
                </c:pt>
                <c:pt idx="12">
                  <c:v>0.37060000000000004</c:v>
                </c:pt>
                <c:pt idx="13">
                  <c:v>0.39090000000000003</c:v>
                </c:pt>
                <c:pt idx="14">
                  <c:v>0.40570000000000001</c:v>
                </c:pt>
                <c:pt idx="15">
                  <c:v>0.40200000000000002</c:v>
                </c:pt>
                <c:pt idx="16">
                  <c:v>0.40529999999999999</c:v>
                </c:pt>
              </c:numCache>
            </c:numRef>
          </c:val>
        </c:ser>
        <c:ser>
          <c:idx val="2"/>
          <c:order val="2"/>
          <c:tx>
            <c:strRef>
              <c:f>'3'!$G$4</c:f>
              <c:strCache>
                <c:ptCount val="1"/>
                <c:pt idx="0">
                  <c:v>Собственные средства</c:v>
                </c:pt>
              </c:strCache>
            </c:strRef>
          </c:tx>
          <c:spPr>
            <a:gradFill rotWithShape="0">
              <a:gsLst>
                <a:gs pos="0">
                  <a:srgbClr val="FF9900"/>
                </a:gs>
                <a:gs pos="50000">
                  <a:srgbClr val="FFFF00"/>
                </a:gs>
                <a:gs pos="100000">
                  <a:srgbClr val="FF9900"/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Lbls>
            <c:dLbl>
              <c:idx val="4"/>
              <c:layout>
                <c:manualLayout>
                  <c:x val="-8.8176941729737682E-3"/>
                  <c:y val="5.292054750681716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      </a:t>
                    </a:r>
                    <a:r>
                      <a:rPr lang="en-US" dirty="0" smtClean="0"/>
                      <a:t>10,79</a:t>
                    </a:r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 smtClean="0"/>
                      <a:t>   </a:t>
                    </a:r>
                    <a:r>
                      <a:rPr lang="en-US" smtClean="0"/>
                      <a:t>10,30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1746442432082798E-3"/>
                  <c:y val="3.065134099616858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numFmt formatCode="0.00%" sourceLinked="0"/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950" b="1" i="0" u="none" strike="noStrike" baseline="0">
                      <a:solidFill>
                        <a:schemeClr val="tx1"/>
                      </a:solidFill>
                      <a:latin typeface="Arial Cyr"/>
                      <a:ea typeface="Arial Cyr"/>
                      <a:cs typeface="Arial Cyr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1.7248814144027599E-3"/>
                  <c:y val="9.1954022988505746E-3"/>
                </c:manualLayout>
              </c:layout>
              <c:tx>
                <c:rich>
                  <a:bodyPr/>
                  <a:lstStyle/>
                  <a:p>
                    <a:r>
                      <a:rPr lang="ru-RU" baseline="0">
                        <a:solidFill>
                          <a:schemeClr val="tx1"/>
                        </a:solidFill>
                      </a:rPr>
                      <a:t>8,02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/>
              <c:tx>
                <c:rich>
                  <a:bodyPr/>
                  <a:lstStyle/>
                  <a:p>
                    <a:r>
                      <a:rPr lang="ru-RU" baseline="0">
                        <a:solidFill>
                          <a:schemeClr val="tx1"/>
                        </a:solidFill>
                      </a:rPr>
                      <a:t>8,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3</a:t>
                    </a:r>
                    <a:r>
                      <a:rPr lang="ru-RU" baseline="0">
                        <a:solidFill>
                          <a:schemeClr val="tx1"/>
                        </a:solidFill>
                      </a:rPr>
                      <a:t>9</a:t>
                    </a:r>
                    <a:r>
                      <a:rPr lang="en-US" baseline="0">
                        <a:solidFill>
                          <a:schemeClr val="tx1"/>
                        </a:solidFill>
                      </a:rPr>
                      <a:t>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624407072013798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0%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25" b="1" i="0" u="none" strike="noStrike" baseline="0">
                    <a:solidFill>
                      <a:schemeClr val="tx1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'3'!$A$21:$A$37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 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кв.2015</c:v>
                </c:pt>
                <c:pt idx="9">
                  <c:v>II кв.2015</c:v>
                </c:pt>
                <c:pt idx="10">
                  <c:v>III кв.2015</c:v>
                </c:pt>
                <c:pt idx="11">
                  <c:v>IV кв.2015</c:v>
                </c:pt>
                <c:pt idx="12">
                  <c:v>I кв.2016</c:v>
                </c:pt>
                <c:pt idx="13">
                  <c:v>II кв.2016</c:v>
                </c:pt>
                <c:pt idx="14">
                  <c:v>III кв.2016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'3'!$G$21:$G$37</c:f>
              <c:numCache>
                <c:formatCode>0.00%</c:formatCode>
                <c:ptCount val="17"/>
                <c:pt idx="0">
                  <c:v>9.3399999999999997E-2</c:v>
                </c:pt>
                <c:pt idx="1">
                  <c:v>9.0399999999999994E-2</c:v>
                </c:pt>
                <c:pt idx="2">
                  <c:v>9.0700000000000003E-2</c:v>
                </c:pt>
                <c:pt idx="3">
                  <c:v>9.5199999999999993E-2</c:v>
                </c:pt>
                <c:pt idx="4">
                  <c:v>0.1079</c:v>
                </c:pt>
                <c:pt idx="5">
                  <c:v>0.10300000000000001</c:v>
                </c:pt>
                <c:pt idx="6">
                  <c:v>8.8900000000000007E-2</c:v>
                </c:pt>
                <c:pt idx="7">
                  <c:v>9.1600000000000001E-2</c:v>
                </c:pt>
                <c:pt idx="8">
                  <c:v>0.10539999999999999</c:v>
                </c:pt>
                <c:pt idx="9">
                  <c:v>0.10279999999999999</c:v>
                </c:pt>
                <c:pt idx="10">
                  <c:v>8.6199999999999999E-2</c:v>
                </c:pt>
                <c:pt idx="11">
                  <c:v>8.929999999999999E-2</c:v>
                </c:pt>
                <c:pt idx="12">
                  <c:v>8.9900000000000008E-2</c:v>
                </c:pt>
                <c:pt idx="13">
                  <c:v>8.2799999999999999E-2</c:v>
                </c:pt>
                <c:pt idx="14">
                  <c:v>8.0199999999999994E-2</c:v>
                </c:pt>
                <c:pt idx="15">
                  <c:v>8.3900000000000002E-2</c:v>
                </c:pt>
                <c:pt idx="16">
                  <c:v>8.5500000000000007E-2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9976192"/>
        <c:axId val="109990272"/>
      </c:barChart>
      <c:catAx>
        <c:axId val="10997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9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99902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9990272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%" sourceLinked="1"/>
        <c:majorTickMark val="none"/>
        <c:minorTickMark val="none"/>
        <c:tickLblPos val="none"/>
        <c:spPr>
          <a:ln w="9525">
            <a:noFill/>
          </a:ln>
        </c:spPr>
        <c:crossAx val="109976192"/>
        <c:crosses val="autoZero"/>
        <c:crossBetween val="between"/>
        <c:majorUnit val="0.2"/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2233632862644416"/>
          <c:y val="0.9241401031767581"/>
          <c:w val="0.54557124518613609"/>
          <c:h val="5.97703562916704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35" b="1" i="0" u="none" strike="noStrike" baseline="0">
              <a:solidFill>
                <a:srgbClr val="000000"/>
              </a:solidFill>
              <a:latin typeface="Arial Cyr"/>
              <a:ea typeface="Arial Cyr"/>
              <a:cs typeface="Arial Cyr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9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 rtl="0">
              <a:defRPr sz="1000"/>
            </a:pPr>
            <a:r>
              <a:rPr lang="ru-RU" sz="1000"/>
              <a:t>Объём выданных кредитов участникам НИС</a:t>
            </a:r>
            <a:br>
              <a:rPr lang="ru-RU" sz="1000"/>
            </a:br>
            <a:r>
              <a:rPr lang="ru-RU" sz="1000"/>
              <a:t>  в</a:t>
            </a:r>
            <a:r>
              <a:rPr lang="en-US" sz="1000"/>
              <a:t> I</a:t>
            </a:r>
            <a:r>
              <a:rPr lang="ru-RU" sz="1000"/>
              <a:t> квартале 2017 года в рамках собственных программ кредитных организаций (в % к общему объему выданных кредитов)</a:t>
            </a:r>
          </a:p>
          <a:p>
            <a:pPr algn="ctr" rtl="0">
              <a:defRPr sz="1000"/>
            </a:pPr>
            <a:endParaRPr lang="ru-RU" sz="1000"/>
          </a:p>
        </c:rich>
      </c:tx>
      <c:layout>
        <c:manualLayout>
          <c:xMode val="edge"/>
          <c:yMode val="edge"/>
          <c:x val="0.12180653859116954"/>
          <c:y val="2.5691467346594652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51616968004642E-3"/>
          <c:y val="0.33507896233710621"/>
          <c:w val="0.96000060483909078"/>
          <c:h val="0.39267065898879638"/>
        </c:manualLayout>
      </c:layout>
      <c:barChart>
        <c:barDir val="col"/>
        <c:grouping val="clustered"/>
        <c:varyColors val="0"/>
        <c:ser>
          <c:idx val="0"/>
          <c:order val="0"/>
          <c:spPr>
            <a:gradFill rotWithShape="0">
              <a:gsLst>
                <a:gs pos="0">
                  <a:srgbClr val="3366FF">
                    <a:gamma/>
                    <a:shade val="64314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64314"/>
                    <a:invGamma/>
                  </a:srgbClr>
                </a:gs>
              </a:gsLst>
              <a:lin ang="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7.2102819752447702E-3"/>
                  <c:y val="2.216502125051626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'4'!$A$5:$A$12</c:f>
              <c:strCache>
                <c:ptCount val="8"/>
                <c:pt idx="0">
                  <c:v>Сбербанк</c:v>
                </c:pt>
                <c:pt idx="1">
                  <c:v>ВТБ 24</c:v>
                </c:pt>
                <c:pt idx="2">
                  <c:v>ГАЗПРОМБАНК</c:v>
                </c:pt>
                <c:pt idx="3">
                  <c:v>Связь-Банк</c:v>
                </c:pt>
                <c:pt idx="4">
                  <c:v>Зенит</c:v>
                </c:pt>
                <c:pt idx="5">
                  <c:v>ОАО АБ РОССИЯ</c:v>
                </c:pt>
                <c:pt idx="6">
                  <c:v>РНКБ</c:v>
                </c:pt>
                <c:pt idx="7">
                  <c:v>Банк Открытие</c:v>
                </c:pt>
              </c:strCache>
            </c:strRef>
          </c:cat>
          <c:val>
            <c:numRef>
              <c:f>'4'!$B$5:$B$12</c:f>
              <c:numCache>
                <c:formatCode>0.00%</c:formatCode>
                <c:ptCount val="8"/>
                <c:pt idx="0">
                  <c:v>0.54996187306619004</c:v>
                </c:pt>
                <c:pt idx="1">
                  <c:v>0.19101870038074165</c:v>
                </c:pt>
                <c:pt idx="2">
                  <c:v>7.5454972716537005E-2</c:v>
                </c:pt>
                <c:pt idx="3">
                  <c:v>6.7744801524960888E-2</c:v>
                </c:pt>
                <c:pt idx="4">
                  <c:v>3.6444652788182715E-2</c:v>
                </c:pt>
                <c:pt idx="5">
                  <c:v>2.8452115096786034E-2</c:v>
                </c:pt>
                <c:pt idx="6">
                  <c:v>1.7135413435915122E-2</c:v>
                </c:pt>
                <c:pt idx="7">
                  <c:v>4.4443547846089735E-3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24615936"/>
        <c:axId val="24625920"/>
      </c:barChart>
      <c:catAx>
        <c:axId val="2461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/>
            </a:pPr>
            <a:endParaRPr lang="ru-RU"/>
          </a:p>
        </c:txPr>
        <c:crossAx val="246259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625920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%" sourceLinked="1"/>
        <c:majorTickMark val="none"/>
        <c:minorTickMark val="none"/>
        <c:tickLblPos val="none"/>
        <c:spPr>
          <a:ln w="9525">
            <a:noFill/>
          </a:ln>
        </c:spPr>
        <c:crossAx val="24615936"/>
        <c:crosses val="autoZero"/>
        <c:crossBetween val="between"/>
        <c:minorUnit val="0.08"/>
      </c:valAx>
      <c:spPr>
        <a:gradFill rotWithShape="0">
          <a:gsLst>
            <a:gs pos="0">
              <a:srgbClr val="C0C0C0">
                <a:gamma/>
                <a:tint val="55294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C0C0C0">
            <a:gamma/>
            <a:tint val="61961"/>
            <a:invGamma/>
          </a:srgbClr>
        </a:gs>
        <a:gs pos="100000">
          <a:srgbClr val="C0C0C0"/>
        </a:gs>
      </a:gsLst>
      <a:lin ang="5400000" scaled="1"/>
    </a:gradFill>
    <a:ln w="12700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7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Средняя стоимость м</a:t>
            </a:r>
            <a:r>
              <a:rPr lang="ru-RU" sz="1125" b="1" i="0" u="none" strike="noStrike" baseline="30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жилья по сделкам НИС </a:t>
            </a:r>
          </a:p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в</a:t>
            </a:r>
            <a:r>
              <a:rPr lang="en-US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IV</a:t>
            </a:r>
            <a:r>
              <a:rPr lang="en-US" sz="1125" b="1" i="0" u="none" strike="noStrike" kern="1200" baseline="0">
                <a:solidFill>
                  <a:srgbClr val="000000"/>
                </a:solidFill>
                <a:latin typeface="Times New Roman"/>
                <a:ea typeface="Arial Cyr"/>
                <a:cs typeface="Times New Roman"/>
              </a:rPr>
              <a:t> </a:t>
            </a: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квартале 201</a:t>
            </a:r>
            <a:r>
              <a:rPr lang="en-US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года и в </a:t>
            </a:r>
            <a:r>
              <a:rPr lang="en-US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I </a:t>
            </a: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квартале 201</a:t>
            </a:r>
            <a:r>
              <a:rPr lang="en-US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  <a:r>
              <a:rPr lang="ru-RU" sz="1125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года (тыс.руб.)</a:t>
            </a:r>
          </a:p>
        </c:rich>
      </c:tx>
      <c:layout>
        <c:manualLayout>
          <c:xMode val="edge"/>
          <c:yMode val="edge"/>
          <c:x val="0.19254431361663246"/>
          <c:y val="6.531948239105210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23114786203486187"/>
          <c:y val="0.12664522391371261"/>
          <c:w val="0.58792184724689167"/>
          <c:h val="0.836677388349229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'5'!$F$2</c:f>
              <c:strCache>
                <c:ptCount val="1"/>
                <c:pt idx="0">
                  <c:v>4 кв. 2016 г.</c:v>
                </c:pt>
              </c:strCache>
            </c:strRef>
          </c:tx>
          <c:spPr>
            <a:gradFill rotWithShape="0">
              <a:gsLst>
                <a:gs pos="0">
                  <a:srgbClr val="3366FF">
                    <a:gamma/>
                    <a:shade val="78039"/>
                    <a:invGamma/>
                  </a:srgbClr>
                </a:gs>
                <a:gs pos="50000">
                  <a:srgbClr val="3366FF"/>
                </a:gs>
                <a:gs pos="100000">
                  <a:srgbClr val="3366FF">
                    <a:gamma/>
                    <a:shade val="78039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  <a:effectLst>
              <a:outerShdw dist="35921" dir="2700000" algn="br">
                <a:srgbClr val="000000"/>
              </a:outerShdw>
            </a:effectLst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'5'!$B$3:$B$8</c:f>
              <c:strCache>
                <c:ptCount val="6"/>
                <c:pt idx="0">
                  <c:v>Калининградская область</c:v>
                </c:pt>
                <c:pt idx="1">
                  <c:v>Новосибирская область</c:v>
                </c:pt>
                <c:pt idx="2">
                  <c:v>г. Санкт-Петербург</c:v>
                </c:pt>
                <c:pt idx="3">
                  <c:v>Ростовская область</c:v>
                </c:pt>
                <c:pt idx="4">
                  <c:v>Краснодарский край</c:v>
                </c:pt>
                <c:pt idx="5">
                  <c:v>Московская область</c:v>
                </c:pt>
              </c:strCache>
            </c:strRef>
          </c:cat>
          <c:val>
            <c:numRef>
              <c:f>'5'!$F$3:$F$8</c:f>
              <c:numCache>
                <c:formatCode>#,##0.00</c:formatCode>
                <c:ptCount val="6"/>
                <c:pt idx="0">
                  <c:v>49961.05</c:v>
                </c:pt>
                <c:pt idx="1">
                  <c:v>53515.39</c:v>
                </c:pt>
                <c:pt idx="2">
                  <c:v>86824.25</c:v>
                </c:pt>
                <c:pt idx="3">
                  <c:v>46835.25</c:v>
                </c:pt>
                <c:pt idx="4">
                  <c:v>50629.45</c:v>
                </c:pt>
                <c:pt idx="5">
                  <c:v>71963.94</c:v>
                </c:pt>
              </c:numCache>
            </c:numRef>
          </c:val>
        </c:ser>
        <c:ser>
          <c:idx val="1"/>
          <c:order val="1"/>
          <c:tx>
            <c:strRef>
              <c:f>'5'!$G$2</c:f>
              <c:strCache>
                <c:ptCount val="1"/>
                <c:pt idx="0">
                  <c:v>1 кв. 2017 г.</c:v>
                </c:pt>
              </c:strCache>
            </c:strRef>
          </c:tx>
          <c:spPr>
            <a:gradFill>
              <a:gsLst>
                <a:gs pos="0">
                  <a:srgbClr val="DDEBCF"/>
                </a:gs>
                <a:gs pos="24000">
                  <a:srgbClr val="9CB86E"/>
                </a:gs>
                <a:gs pos="100000">
                  <a:srgbClr val="156B13"/>
                </a:gs>
              </a:gsLst>
              <a:lin ang="5400000" scaled="0"/>
            </a:gradFill>
          </c:spPr>
          <c:invertIfNegative val="0"/>
          <c:dLbls>
            <c:numFmt formatCode="#,##0.00" sourceLinked="0"/>
            <c:txPr>
              <a:bodyPr/>
              <a:lstStyle/>
              <a:p>
                <a:pPr>
                  <a:defRPr sz="9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'5'!$B$3:$B$8</c:f>
              <c:strCache>
                <c:ptCount val="6"/>
                <c:pt idx="0">
                  <c:v>Калининградская область</c:v>
                </c:pt>
                <c:pt idx="1">
                  <c:v>Новосибирская область</c:v>
                </c:pt>
                <c:pt idx="2">
                  <c:v>г. Санкт-Петербург</c:v>
                </c:pt>
                <c:pt idx="3">
                  <c:v>Ростовская область</c:v>
                </c:pt>
                <c:pt idx="4">
                  <c:v>Краснодарский край</c:v>
                </c:pt>
                <c:pt idx="5">
                  <c:v>Московская область</c:v>
                </c:pt>
              </c:strCache>
            </c:strRef>
          </c:cat>
          <c:val>
            <c:numRef>
              <c:f>'5'!$G$3:$G$8</c:f>
              <c:numCache>
                <c:formatCode>#,##0.00</c:formatCode>
                <c:ptCount val="6"/>
                <c:pt idx="0">
                  <c:v>48883.14</c:v>
                </c:pt>
                <c:pt idx="1">
                  <c:v>53024.66</c:v>
                </c:pt>
                <c:pt idx="2">
                  <c:v>88008.68</c:v>
                </c:pt>
                <c:pt idx="3">
                  <c:v>48536.18</c:v>
                </c:pt>
                <c:pt idx="4">
                  <c:v>50264.5</c:v>
                </c:pt>
                <c:pt idx="5">
                  <c:v>74959.070000000007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axId val="24914176"/>
        <c:axId val="24920064"/>
      </c:barChart>
      <c:catAx>
        <c:axId val="24914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492006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920064"/>
        <c:scaling>
          <c:orientation val="minMax"/>
        </c:scaling>
        <c:delete val="0"/>
        <c:axPos val="b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#,##0.00" sourceLinked="1"/>
        <c:majorTickMark val="none"/>
        <c:minorTickMark val="none"/>
        <c:tickLblPos val="none"/>
        <c:spPr>
          <a:ln w="3175">
            <a:solidFill>
              <a:srgbClr val="FFFFFF"/>
            </a:solidFill>
            <a:prstDash val="solid"/>
          </a:ln>
        </c:spPr>
        <c:crossAx val="24914176"/>
        <c:crosses val="autoZero"/>
        <c:crossBetween val="between"/>
        <c:dispUnits>
          <c:builtInUnit val="thousands"/>
        </c:dispUnits>
      </c:valAx>
      <c:spPr>
        <a:gradFill rotWithShape="0">
          <a:gsLst>
            <a:gs pos="0">
              <a:srgbClr val="FFFFFF"/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legend>
      <c:legendPos val="r"/>
      <c:layout>
        <c:manualLayout>
          <c:xMode val="edge"/>
          <c:yMode val="edge"/>
          <c:x val="0.82560161338525229"/>
          <c:y val="0.76386756328031802"/>
          <c:w val="0.14814434326298487"/>
          <c:h val="0.1761850666740907"/>
        </c:manualLayout>
      </c:layout>
      <c:overlay val="0"/>
      <c:txPr>
        <a:bodyPr/>
        <a:lstStyle/>
        <a:p>
          <a:pPr>
            <a:defRPr sz="12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r>
              <a:rPr lang="ru-RU" sz="10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Средняя стоимость м</a:t>
            </a:r>
            <a:r>
              <a:rPr lang="ru-RU" sz="1000" b="1" i="0" u="none" strike="noStrike" baseline="3000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  <a:r>
              <a:rPr lang="ru-RU" sz="1000" b="1" i="0" u="none" strike="noStrike" baseline="0">
                <a:solidFill>
                  <a:srgbClr val="000000"/>
                </a:solidFill>
                <a:latin typeface="Times New Roman"/>
                <a:cs typeface="Times New Roman"/>
              </a:rPr>
              <a:t> жилья по России (без учета г. Москвы, г. Санкт-Петербурга и Московской обл.) по сделкам НИС (тыс. руб.)</a:t>
            </a:r>
          </a:p>
        </c:rich>
      </c:tx>
      <c:layout>
        <c:manualLayout>
          <c:xMode val="edge"/>
          <c:yMode val="edge"/>
          <c:x val="0.11226596675415573"/>
          <c:y val="3.8229221347331585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0502228888055657E-2"/>
          <c:y val="0.17169483814523184"/>
          <c:w val="0.86294558357870244"/>
          <c:h val="0.53813559322033899"/>
        </c:manualLayout>
      </c:layout>
      <c:lineChart>
        <c:grouping val="standard"/>
        <c:varyColors val="0"/>
        <c:ser>
          <c:idx val="0"/>
          <c:order val="0"/>
          <c:spPr>
            <a:ln w="19050">
              <a:solidFill>
                <a:srgbClr val="1F497D"/>
              </a:solidFill>
            </a:ln>
          </c:spPr>
          <c:marker>
            <c:spPr>
              <a:solidFill>
                <a:sysClr val="windowText" lastClr="000000"/>
              </a:solidFill>
              <a:ln w="19050">
                <a:solidFill>
                  <a:srgbClr val="1F497D"/>
                </a:solidFill>
              </a:ln>
            </c:spPr>
          </c:marker>
          <c:dLbls>
            <c:dLbl>
              <c:idx val="0"/>
              <c:layout>
                <c:manualLayout>
                  <c:x val="-4.7619047619047616E-2"/>
                  <c:y val="4.88888888888888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8.7301587301587297E-2"/>
                  <c:y val="-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968253968253968E-2"/>
                  <c:y val="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7.1428571428571425E-2"/>
                  <c:y val="-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3227513227513227E-2"/>
                  <c:y val="2.66666666666667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7.6719576719576715E-2"/>
                  <c:y val="-3.55555555555555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2910052910052956E-2"/>
                  <c:y val="-3.55555555555555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5.5555555555555552E-2"/>
                  <c:y val="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5.2910052910052907E-2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8783068783068779E-2"/>
                  <c:y val="3.9999999999999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1746031746031841E-2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5.555555555555565E-2"/>
                  <c:y val="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4391534391534292E-2"/>
                  <c:y val="-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3809523809523808E-2"/>
                  <c:y val="0.0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100529100529005E-2"/>
                  <c:y val="-4.2194092827004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2.3809523809523808E-2"/>
                  <c:y val="7.96999531176746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'5-6'!$P$32:$P$48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 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 2015</c:v>
                </c:pt>
                <c:pt idx="12">
                  <c:v>I кв. 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'5-6'!$Q$32:$Q$48</c:f>
              <c:numCache>
                <c:formatCode>0.00</c:formatCode>
                <c:ptCount val="17"/>
                <c:pt idx="0">
                  <c:v>46611.484907315309</c:v>
                </c:pt>
                <c:pt idx="1">
                  <c:v>48155.354790969497</c:v>
                </c:pt>
                <c:pt idx="2">
                  <c:v>48238.81</c:v>
                </c:pt>
                <c:pt idx="3">
                  <c:v>48423.702600191173</c:v>
                </c:pt>
                <c:pt idx="4">
                  <c:v>48970.421317421926</c:v>
                </c:pt>
                <c:pt idx="5">
                  <c:v>49718.129134787567</c:v>
                </c:pt>
                <c:pt idx="6">
                  <c:v>50622.059626196031</c:v>
                </c:pt>
                <c:pt idx="7">
                  <c:v>49842.300655366431</c:v>
                </c:pt>
                <c:pt idx="8">
                  <c:v>50522.441989199811</c:v>
                </c:pt>
                <c:pt idx="9">
                  <c:v>50644.824636900659</c:v>
                </c:pt>
                <c:pt idx="10">
                  <c:v>48734.789394464395</c:v>
                </c:pt>
                <c:pt idx="11">
                  <c:v>49224.04</c:v>
                </c:pt>
                <c:pt idx="12">
                  <c:v>48437.599999999999</c:v>
                </c:pt>
                <c:pt idx="13">
                  <c:v>48140</c:v>
                </c:pt>
                <c:pt idx="14">
                  <c:v>47626.074344894601</c:v>
                </c:pt>
                <c:pt idx="15">
                  <c:v>48290.347749999994</c:v>
                </c:pt>
                <c:pt idx="16">
                  <c:v>48178.50089510504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30048"/>
        <c:axId val="25331584"/>
      </c:lineChart>
      <c:catAx>
        <c:axId val="25330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3315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331584"/>
        <c:scaling>
          <c:orientation val="minMax"/>
          <c:min val="40000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5330048"/>
        <c:crosses val="autoZero"/>
        <c:crossBetween val="between"/>
        <c:dispUnits>
          <c:builtInUnit val="thousands"/>
        </c:dispUnits>
      </c:valAx>
      <c:spPr>
        <a:gradFill rotWithShape="0">
          <a:gsLst>
            <a:gs pos="0">
              <a:srgbClr val="C0C0C0">
                <a:gamma/>
                <a:tint val="25098"/>
                <a:invGamma/>
              </a:srgbClr>
            </a:gs>
            <a:gs pos="100000">
              <a:srgbClr val="C0C0C0"/>
            </a:gs>
          </a:gsLst>
          <a:lin ang="5400000" scaled="1"/>
        </a:gradFill>
        <a:ln w="12700">
          <a:solidFill>
            <a:srgbClr val="FFFFFF"/>
          </a:solidFill>
          <a:prstDash val="solid"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/>
              <a:t>Средняя площадь квартир по сделкам НИС (без учета г. Москвы, г. Санкт-Петербурга и Московской обл.) (м2)</a:t>
            </a:r>
          </a:p>
        </c:rich>
      </c:tx>
      <c:layout>
        <c:manualLayout>
          <c:xMode val="edge"/>
          <c:yMode val="edge"/>
          <c:x val="0.12610549943883276"/>
          <c:y val="3.4805890227576977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815285909774105E-2"/>
          <c:y val="0.16867554206326618"/>
          <c:w val="0.87182197097157732"/>
          <c:h val="0.59304093012469827"/>
        </c:manualLayout>
      </c:layout>
      <c:lineChart>
        <c:grouping val="standard"/>
        <c:varyColors val="0"/>
        <c:ser>
          <c:idx val="0"/>
          <c:order val="0"/>
          <c:spPr>
            <a:ln w="25400">
              <a:solidFill>
                <a:srgbClr val="000080"/>
              </a:solidFill>
              <a:prstDash val="solid"/>
            </a:ln>
          </c:spPr>
          <c:marker>
            <c:symbol val="dot"/>
            <c:size val="4"/>
            <c:spPr>
              <a:noFill/>
              <a:ln>
                <a:solidFill>
                  <a:srgbClr val="000080"/>
                </a:solidFill>
                <a:prstDash val="solid"/>
              </a:ln>
              <a:effectLst>
                <a:outerShdw dist="35921" dir="2700000" algn="br">
                  <a:srgbClr val="000000"/>
                </a:outerShdw>
              </a:effectLst>
            </c:spPr>
          </c:marker>
          <c:dLbls>
            <c:dLbl>
              <c:idx val="0"/>
              <c:layout>
                <c:manualLayout>
                  <c:x val="-5.2948201987572059E-2"/>
                  <c:y val="6.15775437708840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3301478340848442E-2"/>
                  <c:y val="-5.71550242966617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3756107409650718E-2"/>
                  <c:y val="6.99212598425196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0967898243488796E-2"/>
                  <c:y val="-5.1207032855832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9863068398501469E-2"/>
                  <c:y val="5.35420421844860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2210557013706621E-2"/>
                  <c:y val="-4.27077338224288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9385512708347357E-2"/>
                  <c:y val="5.28767036650539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1088992081118068E-2"/>
                  <c:y val="-3.58671431131349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966215761491353E-2"/>
                  <c:y val="-4.39317374484815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7.8131771990039706E-2"/>
                  <c:y val="7.337697245675615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5.8568858379882002E-2"/>
                  <c:y val="-3.21285140562248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4.0058326042578009E-3"/>
                  <c:y val="2.677376171352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6.0985889584314779E-2"/>
                  <c:y val="-4.28380187416331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3.3670033670033669E-2"/>
                  <c:y val="3.74832663989290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0201987572066312E-2"/>
                  <c:y val="5.35475234270415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2792022792022793E-2"/>
                  <c:y val="-6.42570281124497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7446452898011625E-2"/>
                  <c:y val="6.09470229723394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.0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800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'5-6'!$P$32:$P$48</c:f>
              <c:strCache>
                <c:ptCount val="17"/>
                <c:pt idx="0">
                  <c:v>I кв. 2013</c:v>
                </c:pt>
                <c:pt idx="1">
                  <c:v>II кв. 2013</c:v>
                </c:pt>
                <c:pt idx="2">
                  <c:v>IIIкв. 2013</c:v>
                </c:pt>
                <c:pt idx="3">
                  <c:v>IV кв. 2013</c:v>
                </c:pt>
                <c:pt idx="4">
                  <c:v>I кв.2014</c:v>
                </c:pt>
                <c:pt idx="5">
                  <c:v>II кв.2014</c:v>
                </c:pt>
                <c:pt idx="6">
                  <c:v>III кв.2014</c:v>
                </c:pt>
                <c:pt idx="7">
                  <c:v>IV кв.2014</c:v>
                </c:pt>
                <c:pt idx="8">
                  <c:v>I кв. 2015</c:v>
                </c:pt>
                <c:pt idx="9">
                  <c:v>II кв. 2015</c:v>
                </c:pt>
                <c:pt idx="10">
                  <c:v>III кв. 2015</c:v>
                </c:pt>
                <c:pt idx="11">
                  <c:v>IV кв. 2015</c:v>
                </c:pt>
                <c:pt idx="12">
                  <c:v>I кв. 2016</c:v>
                </c:pt>
                <c:pt idx="13">
                  <c:v>II кв. 2016</c:v>
                </c:pt>
                <c:pt idx="14">
                  <c:v>III кв. 2016</c:v>
                </c:pt>
                <c:pt idx="15">
                  <c:v>IV кв. 2016</c:v>
                </c:pt>
                <c:pt idx="16">
                  <c:v>I кв. 2017</c:v>
                </c:pt>
              </c:strCache>
            </c:strRef>
          </c:cat>
          <c:val>
            <c:numRef>
              <c:f>'5-6'!$R$32:$R$48</c:f>
              <c:numCache>
                <c:formatCode>0.00</c:formatCode>
                <c:ptCount val="17"/>
                <c:pt idx="0">
                  <c:v>63.915521146290779</c:v>
                </c:pt>
                <c:pt idx="1">
                  <c:v>62.45</c:v>
                </c:pt>
                <c:pt idx="2">
                  <c:v>63.34</c:v>
                </c:pt>
                <c:pt idx="3">
                  <c:v>63.554958472222211</c:v>
                </c:pt>
                <c:pt idx="4">
                  <c:v>63.998047703930062</c:v>
                </c:pt>
                <c:pt idx="5">
                  <c:v>63.201756336876564</c:v>
                </c:pt>
                <c:pt idx="6">
                  <c:v>62.352633871380988</c:v>
                </c:pt>
                <c:pt idx="7">
                  <c:v>63.6</c:v>
                </c:pt>
                <c:pt idx="8">
                  <c:v>62.270627230667557</c:v>
                </c:pt>
                <c:pt idx="9">
                  <c:v>59.122832600329843</c:v>
                </c:pt>
                <c:pt idx="10">
                  <c:v>60.606120715574214</c:v>
                </c:pt>
                <c:pt idx="11">
                  <c:v>61.06</c:v>
                </c:pt>
                <c:pt idx="12">
                  <c:v>63.34</c:v>
                </c:pt>
                <c:pt idx="13">
                  <c:v>63.26</c:v>
                </c:pt>
                <c:pt idx="14">
                  <c:v>64.55</c:v>
                </c:pt>
                <c:pt idx="15">
                  <c:v>64.569999999999993</c:v>
                </c:pt>
                <c:pt idx="16">
                  <c:v>64.092095532221535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34400"/>
        <c:axId val="25530368"/>
      </c:lineChart>
      <c:catAx>
        <c:axId val="26134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2700000" vert="horz"/>
          <a:lstStyle/>
          <a:p>
            <a:pPr>
              <a:defRPr sz="8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255303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530368"/>
        <c:scaling>
          <c:orientation val="minMax"/>
        </c:scaling>
        <c:delete val="0"/>
        <c:axPos val="l"/>
        <c:majorGridlines>
          <c:spPr>
            <a:ln w="3175">
              <a:solidFill>
                <a:srgbClr val="FFFFFF"/>
              </a:solidFill>
              <a:prstDash val="solid"/>
            </a:ln>
          </c:spPr>
        </c:majorGridlines>
        <c:numFmt formatCode="0.00" sourceLinked="1"/>
        <c:majorTickMark val="none"/>
        <c:minorTickMark val="none"/>
        <c:tickLblPos val="none"/>
        <c:spPr>
          <a:ln w="9525">
            <a:noFill/>
          </a:ln>
        </c:spPr>
        <c:crossAx val="26134400"/>
        <c:crosses val="autoZero"/>
        <c:crossBetween val="midCat"/>
        <c:majorUnit val="4"/>
      </c:valAx>
      <c:spPr>
        <a:gradFill rotWithShape="0">
          <a:gsLst>
            <a:gs pos="0">
              <a:srgbClr val="C0C0C0">
                <a:gamma/>
                <a:tint val="36863"/>
                <a:invGamma/>
              </a:srgbClr>
            </a:gs>
            <a:gs pos="100000">
              <a:srgbClr val="C0C0C0"/>
            </a:gs>
          </a:gsLst>
          <a:lin ang="5400000" scaled="1"/>
        </a:gradFill>
        <a:ln w="25400">
          <a:noFill/>
        </a:ln>
      </c:spPr>
    </c:plotArea>
    <c:plotVisOnly val="1"/>
    <c:dispBlanksAs val="gap"/>
    <c:showDLblsOverMax val="0"/>
  </c:chart>
  <c:spPr>
    <a:gradFill rotWithShape="0">
      <a:gsLst>
        <a:gs pos="0">
          <a:srgbClr val="FFFFFF"/>
        </a:gs>
        <a:gs pos="100000">
          <a:srgbClr val="C0C0C0"/>
        </a:gs>
      </a:gsLst>
      <a:lin ang="5400000" scaled="1"/>
    </a:gradFill>
    <a:ln w="3175">
      <a:solidFill>
        <a:srgbClr val="000000"/>
      </a:solidFill>
      <a:prstDash val="solid"/>
    </a:ln>
    <a:effectLst>
      <a:outerShdw dist="35921" dir="2700000" algn="br">
        <a:srgbClr val="000000"/>
      </a:outerShdw>
    </a:effectLst>
  </c:spPr>
  <c:txPr>
    <a:bodyPr/>
    <a:lstStyle/>
    <a:p>
      <a:pPr>
        <a:defRPr sz="550" b="0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413" y="5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88A21C2-3831-43EA-BB24-4E1B059EEB72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477131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413" y="9477131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C45C0134-B007-4F2D-AFD5-A0FB7E18C4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548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5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0413" y="5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ABFCF0E-DBD5-4FB1-8FF6-CDDC50920A00}" type="datetimeFigureOut">
              <a:rPr lang="ru-RU"/>
              <a:pPr>
                <a:defRPr/>
              </a:pPr>
              <a:t>18.04.2017</a:t>
            </a:fld>
            <a:endParaRPr lang="ru-RU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2338" y="749300"/>
            <a:ext cx="4987925" cy="3741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3583" y="4741752"/>
            <a:ext cx="5467030" cy="4488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57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77131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57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0413" y="9477131"/>
            <a:ext cx="2962177" cy="50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619" tIns="46309" rIns="92619" bIns="4630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A0C0DE68-F650-4567-B884-0871710BFE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3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0DE68-F650-4567-B884-0871710BFE48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930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0DE68-F650-4567-B884-0871710BFE4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030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0DE68-F650-4567-B884-0871710BFE48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18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C0DE68-F650-4567-B884-0871710BFE48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275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62D2F6-EFE0-459D-A299-B241D484F396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22721-F485-4254-B148-57B52E2959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739685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A10FF-9D56-4EC2-A668-78BB02581C3A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01C5FE-B3CC-47C8-B727-2535E81994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5124999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83C73-CBBE-4C1E-B181-9D0F353FEF6E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DD43D-8101-4840-931C-B36DC69BB6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359195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9B2ADA-3467-4D43-ACB6-A0B8C285D13B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AEEB-29A3-4279-87FA-941BC33CDF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79767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5FC52-AA7F-49F3-9CD3-E15690572784}" type="datetime1">
              <a:rPr lang="ru-RU" smtClean="0"/>
              <a:t>18.04.2017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D71A4-1E99-4974-8E7E-8E08B04E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955794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2E61-3848-4CC1-AE85-4F8D465C8C37}" type="datetime1">
              <a:rPr lang="ru-RU" smtClean="0"/>
              <a:t>18.04.2017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C84FD-F285-4CA5-B0CC-32DB0DEED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990898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E57E2-6648-4D49-B48D-9D1FA4A98461}" type="datetime1">
              <a:rPr lang="ru-RU" smtClean="0"/>
              <a:t>18.04.2017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36AD7-0A2E-468B-B7D8-384DFB6933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246458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EFC52-B030-484C-B9DB-C840D5E49168}" type="datetime1">
              <a:rPr lang="ru-RU" smtClean="0"/>
              <a:t>18.04.2017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9C9F6-8565-40D3-9067-07367A1AD4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612010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FA4C36-46E4-4254-AD35-F6A543908DCC}" type="datetime1">
              <a:rPr lang="ru-RU" smtClean="0"/>
              <a:t>18.04.2017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28ADF-6650-4C7D-A07D-D6C6550AB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892158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3220-DAF9-4244-86E9-63A3B97A93D3}" type="datetime1">
              <a:rPr lang="ru-RU" smtClean="0"/>
              <a:t>18.04.2017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8DB38-76BC-4988-A0F7-5686C85C96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949671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503BBF-65D7-4742-B125-CBCC0FA4FF9C}" type="datetime1">
              <a:rPr lang="ru-RU" smtClean="0"/>
              <a:t>18.04.2017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6FCFF-F438-4F8F-8994-BA5971C63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801486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43341B8-8138-4137-975A-2505464CEA31}" type="datetime1">
              <a:rPr lang="ru-RU" smtClean="0"/>
              <a:t>18.04.2017</a:t>
            </a:fld>
            <a:endParaRPr lang="ru-RU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95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/>
            </a:lvl1pPr>
          </a:lstStyle>
          <a:p>
            <a:pPr>
              <a:defRPr/>
            </a:pPr>
            <a:fld id="{07EBFF9B-1B7F-4757-BDD0-61B5903BB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 spd="slow">
    <p:wipe dir="d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chart" Target="../charts/chart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3.xml"/><Relationship Id="rId3" Type="http://schemas.openxmlformats.org/officeDocument/2006/relationships/image" Target="../media/image2.jpeg"/><Relationship Id="rId7" Type="http://schemas.openxmlformats.org/officeDocument/2006/relationships/chart" Target="../charts/chart1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10" Type="http://schemas.openxmlformats.org/officeDocument/2006/relationships/chart" Target="../charts/chart15.xml"/><Relationship Id="rId4" Type="http://schemas.openxmlformats.org/officeDocument/2006/relationships/image" Target="../media/image3.png"/><Relationship Id="rId9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13"/>
          <p:cNvSpPr txBox="1">
            <a:spLocks noChangeArrowheads="1"/>
          </p:cNvSpPr>
          <p:nvPr/>
        </p:nvSpPr>
        <p:spPr bwMode="auto">
          <a:xfrm>
            <a:off x="3949700" y="682625"/>
            <a:ext cx="4910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>
                <a:latin typeface="Times New Roman" pitchFamily="18" charset="0"/>
              </a:rPr>
              <a:t>ФГКУ «РОСВОЕНИПОТЕКА»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09550" y="3429000"/>
            <a:ext cx="8934450" cy="152241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outerShdw blurRad="266700" dist="1270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/>
          </a:p>
        </p:txBody>
      </p:sp>
      <p:sp>
        <p:nvSpPr>
          <p:cNvPr id="2053" name="WordArt 8"/>
          <p:cNvSpPr>
            <a:spLocks noChangeArrowheads="1" noChangeShapeType="1" noTextEdit="1"/>
          </p:cNvSpPr>
          <p:nvPr/>
        </p:nvSpPr>
        <p:spPr bwMode="auto">
          <a:xfrm>
            <a:off x="611188" y="3789363"/>
            <a:ext cx="8172450" cy="9144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000" b="1" kern="10" spc="40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Отчет</a:t>
            </a:r>
          </a:p>
          <a:p>
            <a:pPr algn="ctr"/>
            <a:r>
              <a:rPr lang="ru-RU" sz="2000" b="1" kern="10" spc="40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о </a:t>
            </a:r>
            <a:r>
              <a:rPr lang="ru-RU" sz="2000" b="1" kern="10" spc="40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функционировании </a:t>
            </a:r>
            <a:r>
              <a:rPr lang="ru-RU" sz="2000" b="1" kern="10" spc="400" dirty="0" err="1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накопительно</a:t>
            </a:r>
            <a:r>
              <a:rPr lang="ru-RU" sz="2000" b="1" kern="10" spc="40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-ипотечной системы</a:t>
            </a:r>
          </a:p>
          <a:p>
            <a:pPr algn="ctr"/>
            <a:r>
              <a:rPr lang="ru-RU" sz="2000" b="1" kern="10" spc="40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жилищного обеспечения военнослужащих </a:t>
            </a:r>
          </a:p>
          <a:p>
            <a:pPr algn="ctr"/>
            <a:r>
              <a:rPr lang="ru-RU" sz="2000" b="1" kern="10" spc="40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за </a:t>
            </a:r>
            <a:r>
              <a:rPr lang="en-US" sz="2000" b="1" kern="10" spc="40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</a:t>
            </a:r>
            <a:r>
              <a:rPr lang="ru-RU" sz="2000" b="1" kern="10" spc="400" dirty="0" smtClean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квартал 2017 </a:t>
            </a:r>
            <a:r>
              <a:rPr lang="ru-RU" sz="2000" b="1" kern="10" spc="400" dirty="0">
                <a:solidFill>
                  <a:schemeClr val="bg1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года</a:t>
            </a:r>
          </a:p>
        </p:txBody>
      </p:sp>
      <p:pic>
        <p:nvPicPr>
          <p:cNvPr id="2054" name="Picture 11" descr="в золоте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1268413"/>
            <a:ext cx="12398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5"/>
          <p:cNvSpPr>
            <a:spLocks noChangeArrowheads="1"/>
          </p:cNvSpPr>
          <p:nvPr/>
        </p:nvSpPr>
        <p:spPr bwMode="auto">
          <a:xfrm>
            <a:off x="0" y="188912"/>
            <a:ext cx="8280400" cy="549275"/>
          </a:xfrm>
          <a:prstGeom prst="flowChartAlternateProcess">
            <a:avLst/>
          </a:prstGeom>
          <a:solidFill>
            <a:srgbClr val="96969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за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квартал </a:t>
            </a:r>
            <a:r>
              <a:rPr lang="ru-RU" sz="1600" b="1" dirty="0" smtClean="0">
                <a:solidFill>
                  <a:schemeClr val="bg1"/>
                </a:solidFill>
              </a:rPr>
              <a:t>2017 </a:t>
            </a:r>
            <a:r>
              <a:rPr lang="ru-RU" sz="16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3075" name="Text Box 7"/>
          <p:cNvSpPr txBox="1">
            <a:spLocks noChangeArrowheads="1"/>
          </p:cNvSpPr>
          <p:nvPr/>
        </p:nvSpPr>
        <p:spPr bwMode="auto">
          <a:xfrm>
            <a:off x="971550" y="3429000"/>
            <a:ext cx="702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3077" name="Text Box 37"/>
          <p:cNvSpPr txBox="1">
            <a:spLocks noChangeArrowheads="1"/>
          </p:cNvSpPr>
          <p:nvPr/>
        </p:nvSpPr>
        <p:spPr bwMode="auto">
          <a:xfrm>
            <a:off x="38893" y="740105"/>
            <a:ext cx="889317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/>
            <a:endParaRPr lang="ru-RU" sz="1200" dirty="0"/>
          </a:p>
          <a:p>
            <a:pPr indent="265113" algn="just" eaLnBrk="1" hangingPunct="1"/>
            <a:r>
              <a:rPr lang="ru-RU" sz="1200" dirty="0" smtClean="0"/>
              <a:t>По </a:t>
            </a:r>
            <a:r>
              <a:rPr lang="ru-RU" sz="1200" dirty="0"/>
              <a:t>состоянию </a:t>
            </a:r>
            <a:r>
              <a:rPr lang="ru-RU" sz="1200" b="1" dirty="0"/>
              <a:t>на 1 </a:t>
            </a:r>
            <a:r>
              <a:rPr lang="ru-RU" sz="1200" b="1" dirty="0" smtClean="0"/>
              <a:t>апреля 2017 </a:t>
            </a:r>
            <a:r>
              <a:rPr lang="ru-RU" sz="1200" b="1" dirty="0"/>
              <a:t>года </a:t>
            </a:r>
            <a:r>
              <a:rPr lang="ru-RU" sz="1200" b="1" dirty="0" smtClean="0"/>
              <a:t>с </a:t>
            </a:r>
            <a:r>
              <a:rPr lang="ru-RU" sz="1200" b="1" dirty="0"/>
              <a:t>начала функционирования НИС</a:t>
            </a:r>
            <a:r>
              <a:rPr lang="ru-RU" sz="1200" dirty="0"/>
              <a:t> </a:t>
            </a:r>
            <a:r>
              <a:rPr lang="ru-RU" sz="1200" dirty="0" smtClean="0"/>
              <a:t>участниками системы заключено </a:t>
            </a:r>
            <a:r>
              <a:rPr lang="ru-RU" sz="1200" b="1" dirty="0" smtClean="0"/>
              <a:t>180 542 </a:t>
            </a:r>
            <a:r>
              <a:rPr lang="ru-RU" sz="1200" dirty="0" smtClean="0"/>
              <a:t>сделки по приобретению </a:t>
            </a:r>
            <a:r>
              <a:rPr lang="ru-RU" sz="1200" dirty="0"/>
              <a:t>жилых </a:t>
            </a:r>
            <a:r>
              <a:rPr lang="ru-RU" sz="1200" dirty="0" smtClean="0"/>
              <a:t>помещений </a:t>
            </a:r>
            <a:r>
              <a:rPr lang="ru-RU" sz="1200" dirty="0"/>
              <a:t>на общую </a:t>
            </a:r>
            <a:r>
              <a:rPr lang="ru-RU" sz="1200" dirty="0" smtClean="0"/>
              <a:t>сумму </a:t>
            </a:r>
            <a:r>
              <a:rPr lang="en-US" sz="1200" b="1" dirty="0" smtClean="0"/>
              <a:t>5</a:t>
            </a:r>
            <a:r>
              <a:rPr lang="ru-RU" sz="1200" b="1" dirty="0" smtClean="0"/>
              <a:t>71,62 млрд рублей</a:t>
            </a:r>
            <a:r>
              <a:rPr lang="ru-RU" sz="1200" dirty="0" smtClean="0"/>
              <a:t>, в том числе </a:t>
            </a:r>
            <a:r>
              <a:rPr lang="ru-RU" sz="1200" b="1" dirty="0" smtClean="0"/>
              <a:t>в </a:t>
            </a:r>
            <a:r>
              <a:rPr lang="en-US" sz="1200" b="1" dirty="0" smtClean="0"/>
              <a:t>I</a:t>
            </a:r>
            <a:r>
              <a:rPr lang="ru-RU" sz="1200" b="1" dirty="0" smtClean="0"/>
              <a:t> квартале 2017 года</a:t>
            </a:r>
            <a:r>
              <a:rPr lang="ru-RU" sz="1200" dirty="0" smtClean="0"/>
              <a:t>   </a:t>
            </a:r>
            <a:r>
              <a:rPr lang="ru-RU" sz="1200" b="1" dirty="0" smtClean="0"/>
              <a:t>5 912 сделок</a:t>
            </a:r>
            <a:r>
              <a:rPr lang="ru-RU" sz="1200" dirty="0" smtClean="0"/>
              <a:t> на сумму </a:t>
            </a:r>
            <a:r>
              <a:rPr lang="ru-RU" sz="1200" b="1" dirty="0" smtClean="0"/>
              <a:t>19,53 млрд рублей,</a:t>
            </a:r>
            <a:r>
              <a:rPr lang="ru-RU" sz="1200" dirty="0" smtClean="0"/>
              <a:t> из них </a:t>
            </a:r>
            <a:r>
              <a:rPr lang="ru-RU" sz="1200" dirty="0"/>
              <a:t>на первичном рынке </a:t>
            </a:r>
            <a:r>
              <a:rPr lang="ru-RU" sz="1200" b="1" dirty="0" smtClean="0"/>
              <a:t>1 552</a:t>
            </a:r>
            <a:r>
              <a:rPr lang="en-US" sz="1200" b="1" dirty="0" smtClean="0"/>
              <a:t> </a:t>
            </a:r>
            <a:r>
              <a:rPr lang="ru-RU" sz="1200" b="1" dirty="0" smtClean="0"/>
              <a:t>сделки </a:t>
            </a:r>
            <a:r>
              <a:rPr lang="ru-RU" sz="1200" dirty="0" smtClean="0"/>
              <a:t>на </a:t>
            </a:r>
            <a:r>
              <a:rPr lang="ru-RU" sz="1200" dirty="0"/>
              <a:t>общую сумму </a:t>
            </a:r>
            <a:r>
              <a:rPr lang="ru-RU" sz="1200" b="1" dirty="0" smtClean="0"/>
              <a:t>5,68 млрд </a:t>
            </a:r>
            <a:r>
              <a:rPr lang="ru-RU" sz="1200" b="1" dirty="0"/>
              <a:t>рублей</a:t>
            </a:r>
            <a:r>
              <a:rPr lang="ru-RU" sz="1200" b="1" dirty="0" smtClean="0"/>
              <a:t>. </a:t>
            </a:r>
            <a:endParaRPr lang="ru-RU" sz="1200" b="1" dirty="0" smtClean="0"/>
          </a:p>
          <a:p>
            <a:pPr indent="265113" algn="just" eaLnBrk="1" hangingPunct="1"/>
            <a:r>
              <a:rPr lang="ru-RU" sz="1200" dirty="0"/>
              <a:t>Кроме того, с начала функционирования НИС </a:t>
            </a:r>
            <a:r>
              <a:rPr lang="ru-RU" sz="1200" b="1" dirty="0"/>
              <a:t>5 </a:t>
            </a:r>
            <a:r>
              <a:rPr lang="ru-RU" sz="1200" b="1" dirty="0" smtClean="0"/>
              <a:t>804 </a:t>
            </a:r>
            <a:r>
              <a:rPr lang="ru-RU" sz="1200" dirty="0"/>
              <a:t>участникам системы выплачены накопления на </a:t>
            </a:r>
            <a:r>
              <a:rPr lang="ru-RU" sz="1200"/>
              <a:t>сумму </a:t>
            </a:r>
            <a:r>
              <a:rPr lang="ru-RU" sz="1200" b="1" smtClean="0"/>
              <a:t>7,06</a:t>
            </a:r>
            <a:r>
              <a:rPr lang="ru-RU" sz="1200" smtClean="0"/>
              <a:t> </a:t>
            </a:r>
            <a:r>
              <a:rPr lang="ru-RU" sz="1200" b="1" smtClean="0"/>
              <a:t> </a:t>
            </a:r>
            <a:r>
              <a:rPr lang="ru-RU" sz="1200" b="1" dirty="0"/>
              <a:t>млрд рублей</a:t>
            </a:r>
            <a:r>
              <a:rPr lang="ru-RU" sz="1200" dirty="0" smtClean="0"/>
              <a:t>.</a:t>
            </a:r>
            <a:endParaRPr lang="ru-RU" sz="1200" b="1" dirty="0" smtClean="0"/>
          </a:p>
          <a:p>
            <a:pPr indent="265113" algn="just" eaLnBrk="1" hangingPunct="1"/>
            <a:r>
              <a:rPr lang="ru-RU" sz="1200" dirty="0" smtClean="0"/>
              <a:t>Ниже представлена динамика использования средств ЦЖЗ и кредитных средств на приобретение жилых помещений.</a:t>
            </a:r>
            <a:endParaRPr lang="ru-RU" sz="1200" dirty="0"/>
          </a:p>
        </p:txBody>
      </p:sp>
      <p:pic>
        <p:nvPicPr>
          <p:cNvPr id="3078" name="Picture 38" descr="в золоте_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813" y="188913"/>
            <a:ext cx="509587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5865813" y="5949315"/>
            <a:ext cx="2133600" cy="47625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0" name="Picture 8" descr="C:\Users\Алексей\Desktop\залив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-342604"/>
            <a:ext cx="11626317" cy="8685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Номер слайда 1"/>
          <p:cNvSpPr txBox="1">
            <a:spLocks/>
          </p:cNvSpPr>
          <p:nvPr/>
        </p:nvSpPr>
        <p:spPr bwMode="auto">
          <a:xfrm>
            <a:off x="6702160" y="6309360"/>
            <a:ext cx="244184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2D02AEEB-29A3-4279-87FA-941BC33CDFE3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33124"/>
              </p:ext>
            </p:extLst>
          </p:nvPr>
        </p:nvGraphicFramePr>
        <p:xfrm>
          <a:off x="440216" y="2348866"/>
          <a:ext cx="8452324" cy="432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1183125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/>
          <p:cNvSpPr>
            <a:spLocks noChangeArrowheads="1"/>
          </p:cNvSpPr>
          <p:nvPr/>
        </p:nvSpPr>
        <p:spPr bwMode="auto">
          <a:xfrm>
            <a:off x="0" y="188912"/>
            <a:ext cx="8280400" cy="549275"/>
          </a:xfrm>
          <a:prstGeom prst="flowChartAlternateProcess">
            <a:avLst/>
          </a:prstGeom>
          <a:solidFill>
            <a:srgbClr val="96969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за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квартал </a:t>
            </a:r>
            <a:r>
              <a:rPr lang="ru-RU" sz="1600" b="1" dirty="0" smtClean="0">
                <a:solidFill>
                  <a:schemeClr val="bg1"/>
                </a:solidFill>
              </a:rPr>
              <a:t>2017 </a:t>
            </a:r>
            <a:r>
              <a:rPr lang="ru-RU" sz="16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144587" y="3581400"/>
            <a:ext cx="702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4100" name="Picture 6" descr="в золоте_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813" y="188913"/>
            <a:ext cx="509587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1" name="Rectangle 7"/>
          <p:cNvSpPr>
            <a:spLocks noChangeArrowheads="1"/>
          </p:cNvSpPr>
          <p:nvPr/>
        </p:nvSpPr>
        <p:spPr bwMode="auto">
          <a:xfrm>
            <a:off x="250826" y="945247"/>
            <a:ext cx="86423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en-US" sz="1200" dirty="0" smtClean="0"/>
              <a:t>        </a:t>
            </a:r>
            <a:r>
              <a:rPr lang="ru-RU" sz="1200" dirty="0" smtClean="0"/>
              <a:t>Регионами  лидерами по числу заключенных сделок в </a:t>
            </a:r>
            <a:r>
              <a:rPr lang="en-US" sz="1200" dirty="0" smtClean="0"/>
              <a:t>I </a:t>
            </a:r>
            <a:r>
              <a:rPr lang="ru-RU" sz="1200" dirty="0" smtClean="0"/>
              <a:t>квартал</a:t>
            </a:r>
            <a:r>
              <a:rPr lang="ru-RU" sz="1200" dirty="0"/>
              <a:t>е</a:t>
            </a:r>
            <a:r>
              <a:rPr lang="ru-RU" sz="1200" dirty="0" smtClean="0"/>
              <a:t> 2017 года являются: </a:t>
            </a:r>
            <a:r>
              <a:rPr lang="ru-RU" sz="1200" b="1" dirty="0" smtClean="0"/>
              <a:t>Московская область </a:t>
            </a:r>
            <a:r>
              <a:rPr lang="ru-RU" sz="1200" dirty="0" smtClean="0"/>
              <a:t>– </a:t>
            </a:r>
            <a:r>
              <a:rPr lang="ru-RU" sz="1200" b="1" dirty="0" smtClean="0"/>
              <a:t>725</a:t>
            </a:r>
            <a:r>
              <a:rPr lang="en-US" sz="1200" dirty="0" smtClean="0"/>
              <a:t> </a:t>
            </a:r>
            <a:r>
              <a:rPr lang="ru-RU" sz="1200" dirty="0" smtClean="0"/>
              <a:t>сделок на общую сумму </a:t>
            </a:r>
            <a:r>
              <a:rPr lang="ru-RU" sz="1200" b="1" dirty="0" smtClean="0"/>
              <a:t>2 869,31</a:t>
            </a:r>
            <a:r>
              <a:rPr lang="en-US" sz="1200" b="1" dirty="0" smtClean="0"/>
              <a:t> </a:t>
            </a:r>
            <a:r>
              <a:rPr lang="ru-RU" sz="1200" dirty="0" smtClean="0"/>
              <a:t>млн руб</a:t>
            </a:r>
            <a:r>
              <a:rPr lang="ru-RU" sz="1200" b="1" dirty="0" smtClean="0"/>
              <a:t>.; Краснодарский край </a:t>
            </a:r>
            <a:r>
              <a:rPr lang="ru-RU" sz="1200" dirty="0" smtClean="0"/>
              <a:t>– </a:t>
            </a:r>
            <a:r>
              <a:rPr lang="ru-RU" sz="1200" b="1" dirty="0" smtClean="0"/>
              <a:t>559</a:t>
            </a:r>
            <a:r>
              <a:rPr lang="ru-RU" sz="1200" dirty="0" smtClean="0"/>
              <a:t> сделки на общую сумму  </a:t>
            </a:r>
            <a:r>
              <a:rPr lang="ru-RU" sz="1200" b="1" dirty="0" smtClean="0"/>
              <a:t>1 697,7 </a:t>
            </a:r>
            <a:r>
              <a:rPr lang="ru-RU" sz="1200" dirty="0" smtClean="0"/>
              <a:t>млн руб.; </a:t>
            </a:r>
            <a:r>
              <a:rPr lang="ru-RU" sz="1200" b="1" dirty="0" smtClean="0"/>
              <a:t>Ленинградская область  </a:t>
            </a:r>
            <a:r>
              <a:rPr lang="ru-RU" sz="1200" dirty="0" smtClean="0"/>
              <a:t>– </a:t>
            </a:r>
            <a:r>
              <a:rPr lang="ru-RU" sz="1200" b="1" dirty="0" smtClean="0"/>
              <a:t>254</a:t>
            </a:r>
            <a:r>
              <a:rPr lang="en-US" sz="1200" b="1" dirty="0" smtClean="0"/>
              <a:t> </a:t>
            </a:r>
            <a:r>
              <a:rPr lang="ru-RU" sz="1200" b="1" dirty="0" smtClean="0"/>
              <a:t> </a:t>
            </a:r>
            <a:r>
              <a:rPr lang="ru-RU" sz="1200" dirty="0" smtClean="0"/>
              <a:t>сделок на общую сумму </a:t>
            </a:r>
            <a:r>
              <a:rPr lang="ru-RU" sz="1200" b="1" dirty="0" smtClean="0"/>
              <a:t>870,63  </a:t>
            </a:r>
            <a:r>
              <a:rPr lang="ru-RU" sz="1200" dirty="0" smtClean="0"/>
              <a:t>млн руб.</a:t>
            </a:r>
            <a:endParaRPr lang="ru-RU" dirty="0"/>
          </a:p>
        </p:txBody>
      </p:sp>
      <p:graphicFrame>
        <p:nvGraphicFramePr>
          <p:cNvPr id="10" name="Chart 1"/>
          <p:cNvGraphicFramePr>
            <a:graphicFrameLocks/>
          </p:cNvGraphicFramePr>
          <p:nvPr/>
        </p:nvGraphicFramePr>
        <p:xfrm>
          <a:off x="18759488" y="5526088"/>
          <a:ext cx="7191375" cy="4533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2"/>
          <p:cNvGraphicFramePr>
            <a:graphicFrameLocks/>
          </p:cNvGraphicFramePr>
          <p:nvPr/>
        </p:nvGraphicFramePr>
        <p:xfrm>
          <a:off x="22248813" y="7610475"/>
          <a:ext cx="3419475" cy="2419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94354" y="6437046"/>
            <a:ext cx="2133600" cy="476250"/>
          </a:xfrm>
        </p:spPr>
        <p:txBody>
          <a:bodyPr/>
          <a:lstStyle/>
          <a:p>
            <a:pPr>
              <a:defRPr/>
            </a:pPr>
            <a:fld id="{2D02AEEB-29A3-4279-87FA-941BC33CDFE3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5" name="Picture 8" descr="C:\Users\Алексей\Desktop\заливка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1734" y="-891540"/>
            <a:ext cx="10196626" cy="79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2197083"/>
              </p:ext>
            </p:extLst>
          </p:nvPr>
        </p:nvGraphicFramePr>
        <p:xfrm>
          <a:off x="251460" y="1748200"/>
          <a:ext cx="8378836" cy="4630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188913"/>
            <a:ext cx="8280400" cy="549275"/>
          </a:xfrm>
          <a:prstGeom prst="flowChartAlternateProcess">
            <a:avLst/>
          </a:prstGeom>
          <a:solidFill>
            <a:srgbClr val="96969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за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</a:rPr>
              <a:t> квартал 2017 </a:t>
            </a:r>
            <a:r>
              <a:rPr lang="ru-RU" sz="16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971550" y="3429000"/>
            <a:ext cx="702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50825" y="908050"/>
            <a:ext cx="8642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950" algn="just" eaLnBrk="1" hangingPunct="1"/>
            <a:r>
              <a:rPr lang="ru-RU" sz="1200" dirty="0"/>
              <a:t>В среднем, </a:t>
            </a:r>
            <a:r>
              <a:rPr lang="ru-RU" sz="1200" dirty="0" smtClean="0"/>
              <a:t>в</a:t>
            </a:r>
            <a:r>
              <a:rPr lang="en-US" sz="1200" dirty="0" smtClean="0"/>
              <a:t> I </a:t>
            </a:r>
            <a:r>
              <a:rPr lang="ru-RU" sz="1200" dirty="0" smtClean="0"/>
              <a:t>квартале 2017 г. сделки </a:t>
            </a:r>
            <a:r>
              <a:rPr lang="ru-RU" sz="1200" dirty="0"/>
              <a:t>по приобретению </a:t>
            </a:r>
            <a:r>
              <a:rPr lang="ru-RU" sz="1200" dirty="0" smtClean="0"/>
              <a:t>квартир обеспечивались </a:t>
            </a:r>
            <a:r>
              <a:rPr lang="ru-RU" sz="1200" dirty="0"/>
              <a:t>на </a:t>
            </a:r>
            <a:r>
              <a:rPr lang="ru-RU" sz="1200" b="1" dirty="0" smtClean="0"/>
              <a:t>8,55% </a:t>
            </a:r>
            <a:r>
              <a:rPr lang="ru-RU" sz="1200" dirty="0"/>
              <a:t>из собственных средств </a:t>
            </a:r>
            <a:r>
              <a:rPr lang="ru-RU" sz="1200" dirty="0" smtClean="0"/>
              <a:t>военнослужащих, </a:t>
            </a:r>
            <a:r>
              <a:rPr lang="ru-RU" sz="1200" dirty="0"/>
              <a:t>на </a:t>
            </a:r>
            <a:r>
              <a:rPr lang="en-US" sz="1200" b="1" dirty="0" smtClean="0"/>
              <a:t>40,</a:t>
            </a:r>
            <a:r>
              <a:rPr lang="ru-RU" sz="1200" b="1" dirty="0" smtClean="0"/>
              <a:t>53%</a:t>
            </a:r>
            <a:r>
              <a:rPr lang="ru-RU" sz="1200" dirty="0" smtClean="0"/>
              <a:t> </a:t>
            </a:r>
            <a:r>
              <a:rPr lang="ru-RU" sz="1200" dirty="0"/>
              <a:t>- из средств ЦЖЗ и на </a:t>
            </a:r>
            <a:r>
              <a:rPr lang="en-US" sz="1200" b="1" dirty="0" smtClean="0"/>
              <a:t>5</a:t>
            </a:r>
            <a:r>
              <a:rPr lang="ru-RU" sz="1200" b="1" dirty="0" smtClean="0"/>
              <a:t>0,92%</a:t>
            </a:r>
            <a:r>
              <a:rPr lang="ru-RU" sz="1200" dirty="0" smtClean="0"/>
              <a:t> </a:t>
            </a:r>
            <a:r>
              <a:rPr lang="ru-RU" sz="1200" dirty="0"/>
              <a:t>- за счет кредитных </a:t>
            </a:r>
            <a:r>
              <a:rPr lang="ru-RU" sz="1200" dirty="0" smtClean="0"/>
              <a:t>средств</a:t>
            </a:r>
            <a:r>
              <a:rPr lang="en-US" sz="1200" dirty="0"/>
              <a:t>.</a:t>
            </a:r>
            <a:endParaRPr lang="ru-RU" sz="1200" dirty="0"/>
          </a:p>
        </p:txBody>
      </p:sp>
      <p:pic>
        <p:nvPicPr>
          <p:cNvPr id="5125" name="Picture 5" descr="в золоте_2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813" y="188913"/>
            <a:ext cx="509587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2613" y="6309360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4</a:t>
            </a:r>
            <a:endParaRPr lang="ru-RU" dirty="0"/>
          </a:p>
        </p:txBody>
      </p:sp>
      <p:pic>
        <p:nvPicPr>
          <p:cNvPr id="8" name="Picture 8" descr="C:\Users\Алексей\Desktop\заливка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2810" y="-891128"/>
            <a:ext cx="10389618" cy="79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671586"/>
              </p:ext>
            </p:extLst>
          </p:nvPr>
        </p:nvGraphicFramePr>
        <p:xfrm>
          <a:off x="250824" y="1509712"/>
          <a:ext cx="8641715" cy="4799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AutoShape 2"/>
          <p:cNvSpPr>
            <a:spLocks noChangeArrowheads="1"/>
          </p:cNvSpPr>
          <p:nvPr/>
        </p:nvSpPr>
        <p:spPr bwMode="auto">
          <a:xfrm>
            <a:off x="0" y="188913"/>
            <a:ext cx="8280400" cy="549275"/>
          </a:xfrm>
          <a:prstGeom prst="flowChartAlternateProcess">
            <a:avLst/>
          </a:prstGeom>
          <a:solidFill>
            <a:srgbClr val="96969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за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квартал </a:t>
            </a:r>
            <a:r>
              <a:rPr lang="ru-RU" sz="1600" b="1" dirty="0" smtClean="0">
                <a:solidFill>
                  <a:schemeClr val="bg1"/>
                </a:solidFill>
              </a:rPr>
              <a:t>2017 </a:t>
            </a:r>
            <a:r>
              <a:rPr lang="ru-RU" sz="16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971550" y="3429000"/>
            <a:ext cx="702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6148" name="Picture 5" descr="в золоте_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813" y="188913"/>
            <a:ext cx="509587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51" name="Text Box 9"/>
          <p:cNvSpPr txBox="1">
            <a:spLocks noChangeArrowheads="1"/>
          </p:cNvSpPr>
          <p:nvPr/>
        </p:nvSpPr>
        <p:spPr bwMode="auto">
          <a:xfrm>
            <a:off x="7722" y="908685"/>
            <a:ext cx="852477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950" algn="just" eaLnBrk="1" hangingPunct="1"/>
            <a:r>
              <a:rPr lang="ru-RU" sz="1200" dirty="0" smtClean="0"/>
              <a:t>В </a:t>
            </a:r>
            <a:r>
              <a:rPr lang="en-US" sz="1200" dirty="0" smtClean="0"/>
              <a:t>I</a:t>
            </a:r>
            <a:r>
              <a:rPr lang="ru-RU" sz="1200" dirty="0" smtClean="0"/>
              <a:t> </a:t>
            </a:r>
            <a:r>
              <a:rPr lang="ru-RU" sz="1200" dirty="0"/>
              <a:t>квартале </a:t>
            </a:r>
            <a:r>
              <a:rPr lang="ru-RU" sz="1200" dirty="0" smtClean="0"/>
              <a:t>2017 </a:t>
            </a:r>
            <a:r>
              <a:rPr lang="ru-RU" sz="1200" dirty="0"/>
              <a:t>года в рамках НИС было выдано кредитных средств на общую сумму </a:t>
            </a:r>
            <a:r>
              <a:rPr lang="en-US" sz="1200" dirty="0" smtClean="0"/>
              <a:t> </a:t>
            </a:r>
            <a:r>
              <a:rPr lang="ru-RU" sz="1200" b="1" dirty="0" smtClean="0"/>
              <a:t>10 105,53</a:t>
            </a:r>
            <a:r>
              <a:rPr lang="en-US" sz="1200" b="1" dirty="0" smtClean="0"/>
              <a:t> </a:t>
            </a:r>
            <a:r>
              <a:rPr lang="ru-RU" sz="1200" b="1" dirty="0" smtClean="0"/>
              <a:t>млн руб.</a:t>
            </a:r>
            <a:endParaRPr lang="ru-RU" sz="1200" b="1" dirty="0"/>
          </a:p>
        </p:txBody>
      </p:sp>
      <p:sp>
        <p:nvSpPr>
          <p:cNvPr id="6152" name="Text Box 10"/>
          <p:cNvSpPr txBox="1">
            <a:spLocks noChangeArrowheads="1"/>
          </p:cNvSpPr>
          <p:nvPr/>
        </p:nvSpPr>
        <p:spPr bwMode="auto">
          <a:xfrm>
            <a:off x="611505" y="1196791"/>
            <a:ext cx="76688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950" algn="just" eaLnBrk="1" hangingPunct="1"/>
            <a:r>
              <a:rPr lang="ru-RU" sz="1200" dirty="0" smtClean="0"/>
              <a:t>Лидерами по  выданным кредитам участникам НИС</a:t>
            </a:r>
            <a:r>
              <a:rPr lang="en-US" sz="1200" dirty="0" smtClean="0"/>
              <a:t> </a:t>
            </a:r>
            <a:r>
              <a:rPr lang="ru-RU" sz="1200" dirty="0" smtClean="0"/>
              <a:t>в </a:t>
            </a:r>
            <a:r>
              <a:rPr lang="en-US" sz="1200" dirty="0" smtClean="0"/>
              <a:t>I </a:t>
            </a:r>
            <a:r>
              <a:rPr lang="ru-RU" sz="1200" dirty="0" smtClean="0"/>
              <a:t>квартале </a:t>
            </a:r>
            <a:r>
              <a:rPr lang="en-US" sz="1200" dirty="0" smtClean="0"/>
              <a:t>201</a:t>
            </a:r>
            <a:r>
              <a:rPr lang="ru-RU" sz="1200" dirty="0"/>
              <a:t>7</a:t>
            </a:r>
            <a:r>
              <a:rPr lang="ru-RU" sz="1200" dirty="0" smtClean="0"/>
              <a:t> года  являются:</a:t>
            </a:r>
            <a:endParaRPr lang="ru-RU" sz="1200" b="1" dirty="0" smtClean="0"/>
          </a:p>
          <a:p>
            <a:pPr algn="ctr" eaLnBrk="1" hangingPunct="1"/>
            <a:r>
              <a:rPr lang="ru-RU" sz="1200" b="1" dirty="0" smtClean="0"/>
              <a:t>Сбербанк</a:t>
            </a:r>
            <a:r>
              <a:rPr lang="ru-RU" sz="1200" dirty="0" smtClean="0"/>
              <a:t> </a:t>
            </a:r>
            <a:r>
              <a:rPr lang="ru-RU" sz="1200" dirty="0"/>
              <a:t>–  </a:t>
            </a:r>
            <a:r>
              <a:rPr lang="ru-RU" sz="1200" dirty="0" smtClean="0"/>
              <a:t>5 557,66 млн </a:t>
            </a:r>
            <a:r>
              <a:rPr lang="ru-RU" sz="1200" dirty="0" err="1" smtClean="0"/>
              <a:t>руб</a:t>
            </a:r>
            <a:r>
              <a:rPr lang="en-US" sz="1200" dirty="0" smtClean="0"/>
              <a:t>.</a:t>
            </a:r>
          </a:p>
          <a:p>
            <a:pPr algn="ctr" eaLnBrk="1" hangingPunct="1"/>
            <a:r>
              <a:rPr lang="ru-RU" sz="1200" b="1" dirty="0" smtClean="0"/>
              <a:t>ВТБ 24 </a:t>
            </a:r>
            <a:r>
              <a:rPr lang="ru-RU" sz="1200" dirty="0" smtClean="0"/>
              <a:t>–</a:t>
            </a:r>
            <a:r>
              <a:rPr lang="ru-RU" sz="1200" b="1" dirty="0" smtClean="0"/>
              <a:t> </a:t>
            </a:r>
            <a:r>
              <a:rPr lang="ru-RU" sz="1200" dirty="0" smtClean="0"/>
              <a:t>1 930,35 млн руб. </a:t>
            </a:r>
            <a:endParaRPr lang="en-US" sz="1200" dirty="0" smtClean="0"/>
          </a:p>
          <a:p>
            <a:pPr algn="ctr" eaLnBrk="1" hangingPunct="1"/>
            <a:r>
              <a:rPr lang="ru-RU" sz="1200" b="1" dirty="0"/>
              <a:t>ГАЗПРОМБАНК </a:t>
            </a:r>
            <a:r>
              <a:rPr lang="ru-RU" sz="1200" dirty="0"/>
              <a:t>– </a:t>
            </a:r>
            <a:r>
              <a:rPr lang="ru-RU" sz="1200" dirty="0" smtClean="0"/>
              <a:t>762,51 млн руб</a:t>
            </a:r>
            <a:r>
              <a:rPr lang="ru-RU" sz="1200" dirty="0"/>
              <a:t>. </a:t>
            </a:r>
          </a:p>
          <a:p>
            <a:pPr algn="ctr" eaLnBrk="1" hangingPunct="1"/>
            <a:r>
              <a:rPr lang="ru-RU" sz="1200" b="1" dirty="0" smtClean="0"/>
              <a:t>Связь-Банк </a:t>
            </a:r>
            <a:r>
              <a:rPr lang="ru-RU" sz="1200" dirty="0"/>
              <a:t>– </a:t>
            </a:r>
            <a:r>
              <a:rPr lang="ru-RU" sz="1200" dirty="0" smtClean="0"/>
              <a:t>684,60  млн руб.</a:t>
            </a:r>
            <a:endParaRPr lang="en-US" sz="12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372225" y="6309360"/>
            <a:ext cx="2441840" cy="476250"/>
          </a:xfrm>
        </p:spPr>
        <p:txBody>
          <a:bodyPr/>
          <a:lstStyle/>
          <a:p>
            <a:pPr>
              <a:defRPr/>
            </a:pPr>
            <a:fld id="{2D02AEEB-29A3-4279-87FA-941BC33CDFE3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13" name="Picture 8" descr="C:\Users\Алексей\Desktop\залив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-37557"/>
            <a:ext cx="10234113" cy="7920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2758894"/>
              </p:ext>
            </p:extLst>
          </p:nvPr>
        </p:nvGraphicFramePr>
        <p:xfrm>
          <a:off x="251459" y="2536097"/>
          <a:ext cx="8281035" cy="3413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872159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69613" y="188913"/>
            <a:ext cx="8280400" cy="549275"/>
          </a:xfrm>
          <a:prstGeom prst="flowChartAlternateProcess">
            <a:avLst/>
          </a:prstGeom>
          <a:solidFill>
            <a:srgbClr val="96969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sz="1600" b="1" dirty="0">
                <a:solidFill>
                  <a:schemeClr val="bg1"/>
                </a:solidFill>
              </a:rPr>
              <a:t>Основные показатели за </a:t>
            </a:r>
            <a:r>
              <a:rPr lang="en-US" sz="1600" b="1" dirty="0" smtClean="0">
                <a:solidFill>
                  <a:schemeClr val="bg1"/>
                </a:solidFill>
              </a:rPr>
              <a:t>I</a:t>
            </a:r>
            <a:r>
              <a:rPr lang="ru-RU" sz="1600" b="1" dirty="0" smtClean="0">
                <a:solidFill>
                  <a:schemeClr val="bg1"/>
                </a:solidFill>
              </a:rPr>
              <a:t> </a:t>
            </a:r>
            <a:r>
              <a:rPr lang="ru-RU" sz="1600" b="1" dirty="0">
                <a:solidFill>
                  <a:schemeClr val="bg1"/>
                </a:solidFill>
              </a:rPr>
              <a:t>квартал </a:t>
            </a:r>
            <a:r>
              <a:rPr lang="ru-RU" sz="1600" b="1" dirty="0" smtClean="0">
                <a:solidFill>
                  <a:schemeClr val="bg1"/>
                </a:solidFill>
              </a:rPr>
              <a:t>2017 </a:t>
            </a:r>
            <a:r>
              <a:rPr lang="ru-RU" sz="1600" b="1" dirty="0">
                <a:solidFill>
                  <a:schemeClr val="bg1"/>
                </a:solidFill>
              </a:rPr>
              <a:t>года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971550" y="3429000"/>
            <a:ext cx="7027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pic>
        <p:nvPicPr>
          <p:cNvPr id="7172" name="Picture 5" descr="в золоте_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813" y="188913"/>
            <a:ext cx="509587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251460" y="753103"/>
            <a:ext cx="864108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Ctr="1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indent="361950" algn="just" eaLnBrk="1" hangingPunct="1"/>
            <a:r>
              <a:rPr lang="ru-RU" sz="1200" dirty="0"/>
              <a:t>Ситуация на рынке жилья </a:t>
            </a:r>
            <a:r>
              <a:rPr lang="ru-RU" sz="1200" dirty="0" smtClean="0"/>
              <a:t>характеризуется </a:t>
            </a:r>
            <a:r>
              <a:rPr lang="ru-RU" sz="1200" dirty="0"/>
              <a:t>уменьшением </a:t>
            </a:r>
            <a:r>
              <a:rPr lang="ru-RU" sz="1200" dirty="0" smtClean="0"/>
              <a:t>стоимости кв. метра и увеличением площади жилья </a:t>
            </a:r>
            <a:r>
              <a:rPr lang="ru-RU" sz="1200" dirty="0"/>
              <a:t>по сделкам, </a:t>
            </a:r>
            <a:r>
              <a:rPr lang="ru-RU" sz="1200" dirty="0" smtClean="0"/>
              <a:t>совершенным </a:t>
            </a:r>
            <a:r>
              <a:rPr lang="ru-RU" sz="1200" dirty="0"/>
              <a:t>в рамках </a:t>
            </a:r>
            <a:r>
              <a:rPr lang="ru-RU" sz="1200" dirty="0" smtClean="0"/>
              <a:t>НИС. Средняя стоимость </a:t>
            </a:r>
            <a:r>
              <a:rPr lang="ru-RU" sz="1200" dirty="0"/>
              <a:t>1 м</a:t>
            </a:r>
            <a:r>
              <a:rPr lang="en-US" sz="1200" dirty="0" smtClean="0">
                <a:cs typeface="Arial" charset="0"/>
              </a:rPr>
              <a:t>²</a:t>
            </a:r>
            <a:r>
              <a:rPr lang="ru-RU" sz="1200" dirty="0" smtClean="0">
                <a:cs typeface="Arial" charset="0"/>
              </a:rPr>
              <a:t> в </a:t>
            </a:r>
            <a:r>
              <a:rPr lang="en-US" sz="1200" dirty="0" smtClean="0">
                <a:cs typeface="Arial" charset="0"/>
              </a:rPr>
              <a:t>I</a:t>
            </a:r>
            <a:r>
              <a:rPr lang="ru-RU" sz="1200" dirty="0" smtClean="0">
                <a:cs typeface="Arial" charset="0"/>
              </a:rPr>
              <a:t> квартале 2017 года составила </a:t>
            </a:r>
            <a:r>
              <a:rPr lang="ru-RU" sz="1200" b="1" dirty="0" smtClean="0">
                <a:cs typeface="Arial" charset="0"/>
              </a:rPr>
              <a:t>53,68</a:t>
            </a:r>
            <a:r>
              <a:rPr lang="ru-RU" sz="1200" b="1" dirty="0" smtClean="0"/>
              <a:t> тыс. руб.</a:t>
            </a:r>
            <a:r>
              <a:rPr lang="ru-RU" sz="1200" dirty="0" smtClean="0"/>
              <a:t> (уменьшилась на </a:t>
            </a:r>
            <a:r>
              <a:rPr lang="ru-RU" sz="1200" b="1" dirty="0" smtClean="0"/>
              <a:t>1,09</a:t>
            </a:r>
            <a:r>
              <a:rPr lang="ru-RU" sz="1200" dirty="0" smtClean="0"/>
              <a:t> </a:t>
            </a:r>
            <a:r>
              <a:rPr lang="ru-RU" sz="1200" b="1" dirty="0" smtClean="0"/>
              <a:t>%</a:t>
            </a:r>
            <a:r>
              <a:rPr lang="ru-RU" sz="1200" dirty="0" smtClean="0"/>
              <a:t> по </a:t>
            </a:r>
            <a:r>
              <a:rPr lang="ru-RU" sz="1200" dirty="0"/>
              <a:t>сравнению с показателем за </a:t>
            </a:r>
            <a:r>
              <a:rPr lang="en-US" sz="1200" dirty="0" smtClean="0">
                <a:cs typeface="Arial" charset="0"/>
              </a:rPr>
              <a:t>IV</a:t>
            </a:r>
            <a:r>
              <a:rPr lang="ru-RU" sz="1200" dirty="0" smtClean="0">
                <a:cs typeface="Arial" charset="0"/>
              </a:rPr>
              <a:t> квартал 2016 года</a:t>
            </a:r>
            <a:r>
              <a:rPr lang="ru-RU" sz="1200" dirty="0" smtClean="0"/>
              <a:t>). Средняя площадь </a:t>
            </a:r>
            <a:r>
              <a:rPr lang="ru-RU" sz="1200" dirty="0"/>
              <a:t>приобретаемого жилья </a:t>
            </a:r>
            <a:r>
              <a:rPr lang="ru-RU" sz="1200" dirty="0" smtClean="0"/>
              <a:t>увеличилась до </a:t>
            </a:r>
            <a:r>
              <a:rPr lang="en-US" sz="1200" b="1" dirty="0" smtClean="0"/>
              <a:t>6</a:t>
            </a:r>
            <a:r>
              <a:rPr lang="ru-RU" sz="1200" b="1" dirty="0" smtClean="0"/>
              <a:t>1,51 </a:t>
            </a:r>
            <a:r>
              <a:rPr lang="ru-RU" sz="1200" dirty="0" smtClean="0"/>
              <a:t>м</a:t>
            </a:r>
            <a:r>
              <a:rPr lang="en-US" sz="1200" dirty="0" smtClean="0">
                <a:cs typeface="Arial" charset="0"/>
              </a:rPr>
              <a:t>²</a:t>
            </a:r>
            <a:r>
              <a:rPr lang="ru-RU" sz="1200" dirty="0" smtClean="0">
                <a:cs typeface="Arial" charset="0"/>
              </a:rPr>
              <a:t> (</a:t>
            </a:r>
            <a:r>
              <a:rPr lang="ru-RU" sz="1200" dirty="0" smtClean="0"/>
              <a:t>увеличение составило </a:t>
            </a:r>
            <a:r>
              <a:rPr lang="ru-RU" sz="1200" b="1" dirty="0" smtClean="0"/>
              <a:t>1,05</a:t>
            </a:r>
            <a:r>
              <a:rPr lang="en-US" sz="1200" b="1" dirty="0" smtClean="0"/>
              <a:t> </a:t>
            </a:r>
            <a:r>
              <a:rPr lang="ru-RU" sz="1200" b="1" dirty="0" smtClean="0"/>
              <a:t>%</a:t>
            </a:r>
            <a:r>
              <a:rPr lang="ru-RU" sz="1200" dirty="0" smtClean="0"/>
              <a:t> </a:t>
            </a:r>
            <a:r>
              <a:rPr lang="ru-RU" sz="1200" dirty="0"/>
              <a:t>по сравнению с показателем за </a:t>
            </a:r>
            <a:r>
              <a:rPr lang="en-US" sz="1200" dirty="0" smtClean="0">
                <a:cs typeface="Arial" charset="0"/>
              </a:rPr>
              <a:t>IV</a:t>
            </a:r>
            <a:r>
              <a:rPr lang="ru-RU" sz="1200" dirty="0" smtClean="0">
                <a:cs typeface="Arial" charset="0"/>
              </a:rPr>
              <a:t> </a:t>
            </a:r>
            <a:r>
              <a:rPr lang="ru-RU" sz="1200" dirty="0">
                <a:cs typeface="Arial" charset="0"/>
              </a:rPr>
              <a:t>квартал </a:t>
            </a:r>
            <a:r>
              <a:rPr lang="ru-RU" sz="1200" dirty="0" smtClean="0">
                <a:cs typeface="Arial" charset="0"/>
              </a:rPr>
              <a:t>2016 </a:t>
            </a:r>
            <a:r>
              <a:rPr lang="ru-RU" sz="1200" dirty="0">
                <a:cs typeface="Arial" charset="0"/>
              </a:rPr>
              <a:t>года</a:t>
            </a:r>
            <a:r>
              <a:rPr lang="ru-RU" sz="1200" dirty="0" smtClean="0"/>
              <a:t>).</a:t>
            </a:r>
            <a:endParaRPr lang="ru-RU" sz="1200" dirty="0"/>
          </a:p>
        </p:txBody>
      </p:sp>
      <p:pic>
        <p:nvPicPr>
          <p:cNvPr id="16" name="Picture 8" descr="C:\Users\Алексей\Desktop\залив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720" y="-41275"/>
            <a:ext cx="9177847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92315" y="6381750"/>
            <a:ext cx="2133600" cy="476250"/>
          </a:xfrm>
        </p:spPr>
        <p:txBody>
          <a:bodyPr/>
          <a:lstStyle/>
          <a:p>
            <a:pPr>
              <a:defRPr/>
            </a:pPr>
            <a:fld id="{2D02AEEB-29A3-4279-87FA-941BC33CDFE3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794662"/>
              </p:ext>
            </p:extLst>
          </p:nvPr>
        </p:nvGraphicFramePr>
        <p:xfrm>
          <a:off x="761319" y="1584101"/>
          <a:ext cx="7621361" cy="2564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2557765"/>
              </p:ext>
            </p:extLst>
          </p:nvPr>
        </p:nvGraphicFramePr>
        <p:xfrm>
          <a:off x="0" y="4149090"/>
          <a:ext cx="4800600" cy="27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56429508"/>
              </p:ext>
            </p:extLst>
          </p:nvPr>
        </p:nvGraphicFramePr>
        <p:xfrm>
          <a:off x="4776351" y="4149090"/>
          <a:ext cx="4367650" cy="270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AutoShape 2"/>
          <p:cNvSpPr>
            <a:spLocks noChangeArrowheads="1"/>
          </p:cNvSpPr>
          <p:nvPr/>
        </p:nvSpPr>
        <p:spPr bwMode="auto">
          <a:xfrm>
            <a:off x="0" y="-41275"/>
            <a:ext cx="8280400" cy="549275"/>
          </a:xfrm>
          <a:prstGeom prst="flowChartAlternateProcess">
            <a:avLst/>
          </a:prstGeom>
          <a:solidFill>
            <a:srgbClr val="969696"/>
          </a:solidFill>
          <a:ln w="31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ru-RU" b="1" dirty="0" smtClean="0">
                <a:solidFill>
                  <a:schemeClr val="bg1"/>
                </a:solidFill>
              </a:rPr>
              <a:t>Показатели средней стоимости жилья и площади приобретенных участниками НИС </a:t>
            </a:r>
          </a:p>
          <a:p>
            <a:r>
              <a:rPr lang="ru-RU" b="1" dirty="0" smtClean="0">
                <a:solidFill>
                  <a:schemeClr val="bg1"/>
                </a:solidFill>
              </a:rPr>
              <a:t>квартир по г. Москве, г. Санкт-Петербургу и Московской области за 2013-2017 (</a:t>
            </a:r>
            <a:r>
              <a:rPr lang="en-US" b="1" dirty="0" smtClean="0">
                <a:solidFill>
                  <a:schemeClr val="bg1"/>
                </a:solidFill>
              </a:rPr>
              <a:t>I</a:t>
            </a:r>
            <a:r>
              <a:rPr lang="ru-RU" b="1" dirty="0" smtClean="0">
                <a:solidFill>
                  <a:schemeClr val="bg1"/>
                </a:solidFill>
              </a:rPr>
              <a:t> квартал)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7172" name="Picture 5" descr="в золоте_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2495" y="0"/>
            <a:ext cx="509587" cy="6572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4" name="Picture 8" descr="C:\Users\Алексей\Desktop\заливка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4155" y="-41275"/>
            <a:ext cx="9144000" cy="724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381750"/>
            <a:ext cx="2133600" cy="476250"/>
          </a:xfrm>
        </p:spPr>
        <p:txBody>
          <a:bodyPr/>
          <a:lstStyle/>
          <a:p>
            <a:pPr>
              <a:defRPr/>
            </a:pPr>
            <a:fld id="{2D02AEEB-29A3-4279-87FA-941BC33CDFE3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graphicFrame>
        <p:nvGraphicFramePr>
          <p:cNvPr id="14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1255377"/>
              </p:ext>
            </p:extLst>
          </p:nvPr>
        </p:nvGraphicFramePr>
        <p:xfrm>
          <a:off x="3861" y="508000"/>
          <a:ext cx="4568139" cy="184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26532"/>
              </p:ext>
            </p:extLst>
          </p:nvPr>
        </p:nvGraphicFramePr>
        <p:xfrm>
          <a:off x="4572000" y="508000"/>
          <a:ext cx="4572000" cy="184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8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6337527"/>
              </p:ext>
            </p:extLst>
          </p:nvPr>
        </p:nvGraphicFramePr>
        <p:xfrm>
          <a:off x="1" y="2348865"/>
          <a:ext cx="4572000" cy="2160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9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379429"/>
              </p:ext>
            </p:extLst>
          </p:nvPr>
        </p:nvGraphicFramePr>
        <p:xfrm>
          <a:off x="4572000" y="2395538"/>
          <a:ext cx="4572000" cy="2113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20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499864"/>
              </p:ext>
            </p:extLst>
          </p:nvPr>
        </p:nvGraphicFramePr>
        <p:xfrm>
          <a:off x="1" y="4509134"/>
          <a:ext cx="4572000" cy="234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1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4832937"/>
              </p:ext>
            </p:extLst>
          </p:nvPr>
        </p:nvGraphicFramePr>
        <p:xfrm>
          <a:off x="4572000" y="4509134"/>
          <a:ext cx="4572000" cy="2348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42661893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Оформление по умолчанию">
  <a:themeElements>
    <a:clrScheme name="1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bg1"/>
            </a:gs>
          </a:gsLst>
          <a:lin ang="5400000" scaled="1"/>
        </a:gra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18611</TotalTime>
  <Words>796</Words>
  <Application>Microsoft Office PowerPoint</Application>
  <PresentationFormat>Экран (4:3)</PresentationFormat>
  <Paragraphs>203</Paragraphs>
  <Slides>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1_Оформление по умолчанию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lazarev@rvi-msk.mil.dsp</dc:creator>
  <cp:lastModifiedBy>Логвинова</cp:lastModifiedBy>
  <cp:revision>935</cp:revision>
  <cp:lastPrinted>2017-04-17T08:44:15Z</cp:lastPrinted>
  <dcterms:created xsi:type="dcterms:W3CDTF">2010-10-19T06:09:15Z</dcterms:created>
  <dcterms:modified xsi:type="dcterms:W3CDTF">2017-04-18T07:53:35Z</dcterms:modified>
</cp:coreProperties>
</file>